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25" r:id="rId2"/>
    <p:sldId id="383" r:id="rId3"/>
    <p:sldId id="486" r:id="rId4"/>
    <p:sldId id="384" r:id="rId5"/>
    <p:sldId id="515" r:id="rId6"/>
    <p:sldId id="389" r:id="rId7"/>
    <p:sldId id="391" r:id="rId8"/>
    <p:sldId id="516" r:id="rId9"/>
    <p:sldId id="588" r:id="rId10"/>
    <p:sldId id="517" r:id="rId11"/>
    <p:sldId id="518" r:id="rId12"/>
    <p:sldId id="387" r:id="rId13"/>
    <p:sldId id="385" r:id="rId14"/>
    <p:sldId id="390" r:id="rId15"/>
    <p:sldId id="393" r:id="rId16"/>
    <p:sldId id="404" r:id="rId17"/>
    <p:sldId id="405" r:id="rId18"/>
    <p:sldId id="576" r:id="rId19"/>
    <p:sldId id="577" r:id="rId20"/>
    <p:sldId id="635" r:id="rId21"/>
    <p:sldId id="403" r:id="rId22"/>
    <p:sldId id="578" r:id="rId23"/>
    <p:sldId id="583" r:id="rId24"/>
    <p:sldId id="579" r:id="rId25"/>
    <p:sldId id="581" r:id="rId26"/>
    <p:sldId id="394" r:id="rId27"/>
    <p:sldId id="399" r:id="rId28"/>
    <p:sldId id="398" r:id="rId29"/>
    <p:sldId id="400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412" r:id="rId38"/>
    <p:sldId id="589" r:id="rId39"/>
    <p:sldId id="417" r:id="rId40"/>
    <p:sldId id="585" r:id="rId41"/>
    <p:sldId id="587" r:id="rId42"/>
    <p:sldId id="472" r:id="rId43"/>
    <p:sldId id="584" r:id="rId44"/>
    <p:sldId id="474" r:id="rId45"/>
    <p:sldId id="590" r:id="rId46"/>
    <p:sldId id="592" r:id="rId47"/>
    <p:sldId id="600" r:id="rId48"/>
    <p:sldId id="601" r:id="rId49"/>
    <p:sldId id="597" r:id="rId50"/>
    <p:sldId id="598" r:id="rId51"/>
    <p:sldId id="605" r:id="rId52"/>
    <p:sldId id="606" r:id="rId53"/>
    <p:sldId id="607" r:id="rId54"/>
    <p:sldId id="612" r:id="rId55"/>
    <p:sldId id="613" r:id="rId56"/>
    <p:sldId id="614" r:id="rId57"/>
    <p:sldId id="615" r:id="rId58"/>
    <p:sldId id="616" r:id="rId59"/>
    <p:sldId id="625" r:id="rId60"/>
    <p:sldId id="626" r:id="rId61"/>
    <p:sldId id="627" r:id="rId62"/>
    <p:sldId id="619" r:id="rId63"/>
    <p:sldId id="628" r:id="rId64"/>
    <p:sldId id="629" r:id="rId65"/>
    <p:sldId id="630" r:id="rId66"/>
    <p:sldId id="631" r:id="rId67"/>
    <p:sldId id="632" r:id="rId68"/>
    <p:sldId id="634" r:id="rId69"/>
    <p:sldId id="633" r:id="rId70"/>
    <p:sldId id="504" r:id="rId71"/>
    <p:sldId id="509" r:id="rId72"/>
    <p:sldId id="637" r:id="rId73"/>
    <p:sldId id="638" r:id="rId74"/>
    <p:sldId id="642" r:id="rId75"/>
    <p:sldId id="639" r:id="rId76"/>
    <p:sldId id="640" r:id="rId77"/>
    <p:sldId id="641" r:id="rId78"/>
    <p:sldId id="643" r:id="rId79"/>
    <p:sldId id="644" r:id="rId80"/>
    <p:sldId id="420" r:id="rId81"/>
    <p:sldId id="550" r:id="rId82"/>
    <p:sldId id="551" r:id="rId83"/>
    <p:sldId id="552" r:id="rId84"/>
    <p:sldId id="553" r:id="rId85"/>
    <p:sldId id="487" r:id="rId86"/>
    <p:sldId id="493" r:id="rId8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72653" autoAdjust="0"/>
  </p:normalViewPr>
  <p:slideViewPr>
    <p:cSldViewPr>
      <p:cViewPr varScale="1">
        <p:scale>
          <a:sx n="95" d="100"/>
          <a:sy n="95" d="100"/>
        </p:scale>
        <p:origin x="2028" y="90"/>
      </p:cViewPr>
      <p:guideLst>
        <p:guide orient="horz" pos="35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1" d="100"/>
          <a:sy n="71" d="100"/>
        </p:scale>
        <p:origin x="-1368" y="-5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414B-5A22-487C-A443-48DF3D06A7C1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AF78A-7B51-4AFB-AF51-541492103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33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863A2-9AFF-4563-9579-CFF6CF010187}" type="datetimeFigureOut">
              <a:rPr lang="en-US" smtClean="0"/>
              <a:pPr/>
              <a:t>4/2/2018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696913"/>
            <a:ext cx="2166938" cy="1627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BFE9-6FC4-4144-BF14-C89037B7F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86025" y="414338"/>
            <a:ext cx="1900238" cy="142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3179" y="1985327"/>
            <a:ext cx="5891318" cy="744497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1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  <a:cs typeface="ＭＳ Ｐゴシック" pitchFamily="-11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10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4614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005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3967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476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987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3168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731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5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416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6013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9572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8337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6091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42103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5756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8432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233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1463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75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4608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4961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625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5213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3342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86617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0257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4355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3141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006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5466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955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1216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773362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65341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7109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70077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8372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14525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59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807589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5900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67414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322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8804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12631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3724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45377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48446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633660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63581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69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93955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0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479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146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625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666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52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07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67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65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318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BFE9-6FC4-4144-BF14-C89037B7F3F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09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934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49546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77823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48267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63341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84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346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7449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D7EC4-7295-4F1F-BA80-82EE1DE9C35C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92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247F2-E1E0-4F8C-A5B2-983BDBE024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CNTK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" TargetMode="External"/><Relationship Id="rId2" Type="http://schemas.openxmlformats.org/officeDocument/2006/relationships/hyperlink" Target="http://www.deeplearningboo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ox.ac.uk/people/nando.defreitas/machinelearning/" TargetMode="External"/><Relationship Id="rId4" Type="http://schemas.openxmlformats.org/officeDocument/2006/relationships/hyperlink" Target="http://cs231n.stanford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7030A0"/>
                </a:solidFill>
              </a:rPr>
              <a:t>Advanced </a:t>
            </a:r>
            <a:r>
              <a:rPr lang="en-US" altLang="zh-CN" b="1">
                <a:solidFill>
                  <a:srgbClr val="7030A0"/>
                </a:solidFill>
              </a:rPr>
              <a:t>Topics in Visual Computing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43000" y="4153021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Deep Learning for 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General Object Detection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Recognition: Identify the object category for the candidate object regions, i.e., </a:t>
            </a:r>
            <a:r>
              <a:rPr lang="en-US" altLang="zh-CN" sz="2800" dirty="0">
                <a:solidFill>
                  <a:srgbClr val="FF0000"/>
                </a:solidFill>
                <a:cs typeface="Times New Roman" pitchFamily="18" charset="0"/>
              </a:rPr>
              <a:t>image classification</a:t>
            </a:r>
            <a:r>
              <a:rPr lang="en-US" altLang="zh-CN" sz="28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 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6" name="Picture 6" descr="http://tse1.mm.bing.net/th?&amp;id=OIP.M0e0397aa2f086b180cb0736ea6717619o0&amp;w=300&amp;h=217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8" y="3800475"/>
            <a:ext cx="28575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6"/>
          <p:cNvSpPr/>
          <p:nvPr/>
        </p:nvSpPr>
        <p:spPr>
          <a:xfrm>
            <a:off x="1153610" y="4833937"/>
            <a:ext cx="493776" cy="6743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1"/>
          <p:cNvSpPr/>
          <p:nvPr/>
        </p:nvSpPr>
        <p:spPr>
          <a:xfrm>
            <a:off x="1450790" y="4584723"/>
            <a:ext cx="1879092" cy="12161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2"/>
          <p:cNvSpPr/>
          <p:nvPr/>
        </p:nvSpPr>
        <p:spPr>
          <a:xfrm>
            <a:off x="1618430" y="4004117"/>
            <a:ext cx="705612" cy="46158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3"/>
          <p:cNvSpPr/>
          <p:nvPr/>
        </p:nvSpPr>
        <p:spPr>
          <a:xfrm>
            <a:off x="2831534" y="3938392"/>
            <a:ext cx="1030224" cy="14236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8"/>
          <p:cNvSpPr txBox="1"/>
          <p:nvPr/>
        </p:nvSpPr>
        <p:spPr>
          <a:xfrm>
            <a:off x="1602809" y="4834128"/>
            <a:ext cx="136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double </a:t>
            </a:r>
            <a:r>
              <a:rPr lang="en-US" b="1" dirty="0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1234001" y="3711509"/>
            <a:ext cx="136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</a:rPr>
              <a:t>Poster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3" name="Rectangle 9"/>
          <p:cNvSpPr/>
          <p:nvPr/>
        </p:nvSpPr>
        <p:spPr>
          <a:xfrm>
            <a:off x="2902771" y="3916144"/>
            <a:ext cx="1087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clothes </a:t>
            </a:r>
          </a:p>
          <a:p>
            <a:r>
              <a:rPr lang="en-US" b="1" i="0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closet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TextBox 15"/>
          <p:cNvSpPr txBox="1"/>
          <p:nvPr/>
        </p:nvSpPr>
        <p:spPr>
          <a:xfrm>
            <a:off x="6017304" y="4096370"/>
            <a:ext cx="136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Glass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64122" y="2851074"/>
            <a:ext cx="799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Box/Regions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Category label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5084826" y="4096370"/>
                <a:ext cx="343052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/>
                  <a:t>Poster: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double bed: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Clothes closet: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Bed Closet: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26" y="4096370"/>
                <a:ext cx="3430524" cy="1323439"/>
              </a:xfrm>
              <a:prstGeom prst="rect">
                <a:avLst/>
              </a:prstGeom>
              <a:blipFill>
                <a:blip r:embed="rId4"/>
                <a:stretch>
                  <a:fillRect l="-355" t="-2765" r="-1954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/>
          <p:cNvCxnSpPr/>
          <p:nvPr/>
        </p:nvCxnSpPr>
        <p:spPr>
          <a:xfrm>
            <a:off x="3925781" y="4833937"/>
            <a:ext cx="11590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30137" y="5453833"/>
            <a:ext cx="119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Bed Closet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6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6462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A toy example for demonstration.</a:t>
            </a: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 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 Procedure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7315199" y="2895184"/>
            <a:ext cx="1760540" cy="2776538"/>
            <a:chOff x="210" y="1077"/>
            <a:chExt cx="1109" cy="1749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210" y="1077"/>
              <a:ext cx="110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dirty="0">
                  <a:ea typeface="Arial" charset="0"/>
                  <a:cs typeface="Arial" charset="0"/>
                </a:rPr>
                <a:t>This is </a:t>
              </a:r>
              <a:r>
                <a:rPr lang="en-US" dirty="0">
                  <a:solidFill>
                    <a:srgbClr val="FF0000"/>
                  </a:solidFill>
                  <a:ea typeface="Arial" charset="0"/>
                  <a:cs typeface="Arial" charset="0"/>
                </a:rPr>
                <a:t>predicted</a:t>
              </a:r>
              <a:r>
                <a:rPr lang="en-US" dirty="0">
                  <a:ea typeface="Arial" charset="0"/>
                  <a:cs typeface="Arial" charset="0"/>
                </a:rPr>
                <a:t> </a:t>
              </a:r>
            </a:p>
            <a:p>
              <a:pPr algn="ctr" eaLnBrk="1" hangingPunct="1"/>
              <a:r>
                <a:rPr lang="en-US" dirty="0">
                  <a:ea typeface="Arial" charset="0"/>
                  <a:cs typeface="Arial" charset="0"/>
                </a:rPr>
                <a:t>to be a chair</a:t>
              </a:r>
            </a:p>
          </p:txBody>
        </p:sp>
      </p:grp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184150" y="2366546"/>
            <a:ext cx="3462338" cy="3795713"/>
            <a:chOff x="1988" y="844"/>
            <a:chExt cx="2181" cy="2391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2208" y="844"/>
              <a:ext cx="15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>
                  <a:ea typeface="Arial" charset="0"/>
                  <a:cs typeface="Arial" charset="0"/>
                </a:rPr>
                <a:t>Search the input image </a:t>
              </a:r>
            </a:p>
          </p:txBody>
        </p:sp>
      </p:grp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5400" y="2668171"/>
            <a:ext cx="3511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121275" y="3325396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80975" y="2677696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3652657" y="2086927"/>
            <a:ext cx="3821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>
                <a:ea typeface="Arial" charset="0"/>
                <a:cs typeface="Arial" charset="0"/>
              </a:rPr>
              <a:t>Output the </a:t>
            </a:r>
            <a:r>
              <a:rPr lang="en-US" i="1" dirty="0">
                <a:solidFill>
                  <a:srgbClr val="FF0000"/>
                </a:solidFill>
                <a:ea typeface="Arial" charset="0"/>
                <a:cs typeface="Arial" charset="0"/>
              </a:rPr>
              <a:t>chair</a:t>
            </a:r>
            <a:r>
              <a:rPr lang="en-US" dirty="0">
                <a:ea typeface="Arial" charset="0"/>
                <a:cs typeface="Arial" charset="0"/>
              </a:rPr>
              <a:t> candidate estimation </a:t>
            </a:r>
          </a:p>
          <a:p>
            <a:pPr algn="ctr" eaLnBrk="1" hangingPunct="1"/>
            <a:r>
              <a:rPr lang="en-US" dirty="0">
                <a:ea typeface="Arial" charset="0"/>
                <a:cs typeface="Arial" charset="0"/>
              </a:rPr>
              <a:t>(maximal response = most probable)</a:t>
            </a:r>
          </a:p>
        </p:txBody>
      </p:sp>
      <p:sp>
        <p:nvSpPr>
          <p:cNvPr id="30" name="矩形 29"/>
          <p:cNvSpPr/>
          <p:nvPr/>
        </p:nvSpPr>
        <p:spPr>
          <a:xfrm>
            <a:off x="3200400" y="613844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Slide from 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Feifei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Li [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CS6780: Advanced Machine Learning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91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/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 Pipeline</a:t>
            </a:r>
          </a:p>
        </p:txBody>
      </p:sp>
    </p:spTree>
    <p:extLst>
      <p:ext uri="{BB962C8B-B14F-4D97-AF65-F5344CB8AC3E}">
        <p14:creationId xmlns:p14="http://schemas.microsoft.com/office/powerpoint/2010/main" val="88808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Training Procedure</a:t>
            </a:r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800" b="1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42235" y="2576887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 Location</a:t>
            </a:r>
          </a:p>
        </p:txBody>
      </p:sp>
      <p:sp>
        <p:nvSpPr>
          <p:cNvPr id="14" name="矩形 13"/>
          <p:cNvSpPr/>
          <p:nvPr/>
        </p:nvSpPr>
        <p:spPr>
          <a:xfrm>
            <a:off x="990600" y="2576885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4892345" y="2576886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6843980" y="2576885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Detector</a:t>
            </a:r>
          </a:p>
          <a:p>
            <a:pPr algn="ctr"/>
            <a:r>
              <a:rPr lang="en-US" dirty="0"/>
              <a:t>Training</a:t>
            </a:r>
          </a:p>
        </p:txBody>
      </p:sp>
      <p:sp>
        <p:nvSpPr>
          <p:cNvPr id="3" name="箭头: 右 2"/>
          <p:cNvSpPr/>
          <p:nvPr/>
        </p:nvSpPr>
        <p:spPr>
          <a:xfrm>
            <a:off x="2726335" y="28054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箭头: 右 17"/>
          <p:cNvSpPr/>
          <p:nvPr/>
        </p:nvSpPr>
        <p:spPr>
          <a:xfrm>
            <a:off x="4702607" y="28046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头: 右 18"/>
          <p:cNvSpPr/>
          <p:nvPr/>
        </p:nvSpPr>
        <p:spPr>
          <a:xfrm>
            <a:off x="6630925" y="2804686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: 圆角 5"/>
          <p:cNvSpPr/>
          <p:nvPr/>
        </p:nvSpPr>
        <p:spPr>
          <a:xfrm>
            <a:off x="990599" y="3391268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Collect image, user annotation pair (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y)</a:t>
            </a:r>
          </a:p>
        </p:txBody>
      </p:sp>
      <p:sp>
        <p:nvSpPr>
          <p:cNvPr id="20" name="矩形: 圆角 19"/>
          <p:cNvSpPr/>
          <p:nvPr/>
        </p:nvSpPr>
        <p:spPr>
          <a:xfrm>
            <a:off x="2942235" y="3397344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Generate candidate object regions   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/>
          </a:p>
        </p:txBody>
      </p:sp>
      <p:sp>
        <p:nvSpPr>
          <p:cNvPr id="21" name="矩形: 圆角 20"/>
          <p:cNvSpPr/>
          <p:nvPr/>
        </p:nvSpPr>
        <p:spPr>
          <a:xfrm>
            <a:off x="4892345" y="339126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Extract relevant or valuable information from proposed object regions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6843979" y="339126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Learn to recognize/classify the candidate object regions via the user annotation y 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/>
          </a:p>
        </p:txBody>
      </p:sp>
      <p:sp>
        <p:nvSpPr>
          <p:cNvPr id="2" name="文本框 1"/>
          <p:cNvSpPr txBox="1"/>
          <p:nvPr/>
        </p:nvSpPr>
        <p:spPr>
          <a:xfrm>
            <a:off x="881634" y="5493603"/>
            <a:ext cx="650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 and the corresponding annotations 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</a:t>
            </a:r>
            <a:r>
              <a:rPr lang="en-US" altLang="zh-CN" sz="2400" dirty="0">
                <a:cs typeface="Times New Roman" panose="02020603050405020304" pitchFamily="18" charset="0"/>
              </a:rPr>
              <a:t>Trained object detectors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 Pipeline for </a:t>
            </a:r>
            <a:b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7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Testing Phase</a:t>
            </a:r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82447" y="2514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</a:t>
            </a:r>
          </a:p>
          <a:p>
            <a:pPr algn="ctr"/>
            <a:r>
              <a:rPr lang="en-US" altLang="zh-CN" dirty="0"/>
              <a:t>Location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3232557" y="2514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17" name="矩形 16"/>
          <p:cNvSpPr/>
          <p:nvPr/>
        </p:nvSpPr>
        <p:spPr>
          <a:xfrm>
            <a:off x="5184192" y="2514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</a:p>
          <a:p>
            <a:pPr algn="ctr"/>
            <a:r>
              <a:rPr lang="en-US" dirty="0"/>
              <a:t>Prediction</a:t>
            </a:r>
          </a:p>
        </p:txBody>
      </p:sp>
      <p:sp>
        <p:nvSpPr>
          <p:cNvPr id="3" name="箭头: 右 2"/>
          <p:cNvSpPr/>
          <p:nvPr/>
        </p:nvSpPr>
        <p:spPr>
          <a:xfrm>
            <a:off x="1066547" y="2743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箭头: 右 17"/>
          <p:cNvSpPr/>
          <p:nvPr/>
        </p:nvSpPr>
        <p:spPr>
          <a:xfrm>
            <a:off x="3042819" y="2742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头: 右 18"/>
          <p:cNvSpPr/>
          <p:nvPr/>
        </p:nvSpPr>
        <p:spPr>
          <a:xfrm>
            <a:off x="4971137" y="2742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箭头: 右 19"/>
          <p:cNvSpPr/>
          <p:nvPr/>
        </p:nvSpPr>
        <p:spPr>
          <a:xfrm>
            <a:off x="6936792" y="2747278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228600" y="2602468"/>
            <a:ext cx="7617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Image</a:t>
            </a:r>
            <a:endParaRPr lang="en-US" dirty="0"/>
          </a:p>
        </p:txBody>
      </p:sp>
      <p:sp>
        <p:nvSpPr>
          <p:cNvPr id="23" name="矩形 22"/>
          <p:cNvSpPr/>
          <p:nvPr/>
        </p:nvSpPr>
        <p:spPr>
          <a:xfrm>
            <a:off x="7162547" y="2645124"/>
            <a:ext cx="182614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Location &amp; Label</a:t>
            </a:r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1228802" y="4832746"/>
            <a:ext cx="1329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Bounding Box</a:t>
            </a:r>
            <a:endParaRPr lang="en-US" sz="16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177" y="3272538"/>
            <a:ext cx="1129023" cy="1215044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988206" y="4494474"/>
            <a:ext cx="2123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Decision and Classification in the feature space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3034" y="5562600"/>
            <a:ext cx="7347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 </a:t>
            </a:r>
            <a:r>
              <a:rPr lang="en-US" altLang="zh-CN" sz="2400" dirty="0">
                <a:cs typeface="Times New Roman" panose="02020603050405020304" pitchFamily="18" charset="0"/>
              </a:rPr>
              <a:t>Predicted Object Region and Category Label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3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 Pipeline for </a:t>
            </a:r>
            <a:b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9" y="3262356"/>
            <a:ext cx="2278921" cy="152231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492235" y="3377110"/>
            <a:ext cx="692064" cy="1271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590800" y="3681111"/>
            <a:ext cx="442339" cy="357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19" y="3304739"/>
            <a:ext cx="2056997" cy="1373084"/>
          </a:xfrm>
          <a:prstGeom prst="rect">
            <a:avLst/>
          </a:prstGeom>
        </p:spPr>
      </p:pic>
      <p:sp>
        <p:nvSpPr>
          <p:cNvPr id="32" name="双括号 31"/>
          <p:cNvSpPr/>
          <p:nvPr/>
        </p:nvSpPr>
        <p:spPr>
          <a:xfrm>
            <a:off x="4028743" y="3308235"/>
            <a:ext cx="276734" cy="1403099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直接连接符 33"/>
          <p:cNvCxnSpPr>
            <a:cxnSpLocks/>
          </p:cNvCxnSpPr>
          <p:nvPr/>
        </p:nvCxnSpPr>
        <p:spPr>
          <a:xfrm>
            <a:off x="4167110" y="3308235"/>
            <a:ext cx="0" cy="14030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3480063" y="4883363"/>
            <a:ext cx="1413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itchFamily="18" charset="0"/>
              </a:rPr>
              <a:t>Feature Vector</a:t>
            </a:r>
            <a:endParaRPr lang="en-US" sz="1600" dirty="0"/>
          </a:p>
        </p:txBody>
      </p:sp>
      <p:sp>
        <p:nvSpPr>
          <p:cNvPr id="38" name="矩形 37"/>
          <p:cNvSpPr/>
          <p:nvPr/>
        </p:nvSpPr>
        <p:spPr>
          <a:xfrm>
            <a:off x="2667000" y="4290711"/>
            <a:ext cx="442339" cy="357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116579" y="3327288"/>
            <a:ext cx="692064" cy="1271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123819" y="3327288"/>
            <a:ext cx="692064" cy="1271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双括号 41"/>
          <p:cNvSpPr/>
          <p:nvPr/>
        </p:nvSpPr>
        <p:spPr>
          <a:xfrm>
            <a:off x="4447666" y="3321301"/>
            <a:ext cx="276734" cy="1403099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直接连接符 42"/>
          <p:cNvCxnSpPr>
            <a:cxnSpLocks/>
          </p:cNvCxnSpPr>
          <p:nvPr/>
        </p:nvCxnSpPr>
        <p:spPr>
          <a:xfrm>
            <a:off x="4586033" y="3321301"/>
            <a:ext cx="0" cy="14030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4" name="双括号 43"/>
          <p:cNvSpPr/>
          <p:nvPr/>
        </p:nvSpPr>
        <p:spPr>
          <a:xfrm>
            <a:off x="3581400" y="3321301"/>
            <a:ext cx="276734" cy="1403099"/>
          </a:xfrm>
          <a:prstGeom prst="bracketPair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直接连接符 44"/>
          <p:cNvCxnSpPr>
            <a:cxnSpLocks/>
          </p:cNvCxnSpPr>
          <p:nvPr/>
        </p:nvCxnSpPr>
        <p:spPr>
          <a:xfrm>
            <a:off x="3719767" y="3321301"/>
            <a:ext cx="0" cy="14030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1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Traditional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59548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556573" y="3429000"/>
            <a:ext cx="2231136" cy="1837944"/>
            <a:chOff x="-4494203" y="2262818"/>
            <a:chExt cx="4413454" cy="424043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9913" r="74167" b="4105"/>
            <a:stretch/>
          </p:blipFill>
          <p:spPr>
            <a:xfrm>
              <a:off x="-4424150" y="2262818"/>
              <a:ext cx="2133600" cy="211038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19913" r="50417" b="4105"/>
            <a:stretch/>
          </p:blipFill>
          <p:spPr>
            <a:xfrm>
              <a:off x="-4494203" y="4392017"/>
              <a:ext cx="2188008" cy="211038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73" t="19913" r="26761" b="4105"/>
            <a:stretch/>
          </p:blipFill>
          <p:spPr>
            <a:xfrm>
              <a:off x="-2290550" y="4392870"/>
              <a:ext cx="2209801" cy="2110383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26" t="19913" r="3334" b="4105"/>
            <a:stretch/>
          </p:blipFill>
          <p:spPr>
            <a:xfrm>
              <a:off x="-2251028" y="2275518"/>
              <a:ext cx="2125065" cy="2110383"/>
            </a:xfrm>
            <a:prstGeom prst="rect">
              <a:avLst/>
            </a:prstGeom>
          </p:spPr>
        </p:pic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951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r>
              <a:rPr lang="en-US" altLang="zh-CN" sz="2400" dirty="0">
                <a:cs typeface="Times New Roman" pitchFamily="18" charset="0"/>
              </a:rPr>
              <a:t>Collect image samples and annotate them with labels.</a:t>
            </a:r>
          </a:p>
          <a:p>
            <a:r>
              <a:rPr lang="en-US" altLang="zh-CN" sz="2400" dirty="0">
                <a:cs typeface="Times New Roman" pitchFamily="18" charset="0"/>
              </a:rPr>
              <a:t>Popular public image dataset for classification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752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 Location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7526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752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752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Detection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981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980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980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assets.wired.com/photos/w_1720/wp-content/uploads/2015/01/cnn-visualization-c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06" y="3429000"/>
            <a:ext cx="2434957" cy="18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952008" y="5303836"/>
            <a:ext cx="22458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ImageNet 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400 thousand 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200 categories</a:t>
            </a:r>
            <a:endParaRPr lang="en-US" dirty="0"/>
          </a:p>
        </p:txBody>
      </p:sp>
      <p:pic>
        <p:nvPicPr>
          <p:cNvPr id="1028" name="Picture 4" descr="http://www.image-net.org/challenges/LSVRC/2014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41" y="4212864"/>
            <a:ext cx="214312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scal voc datas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8361"/>
          <a:stretch/>
        </p:blipFill>
        <p:spPr bwMode="auto">
          <a:xfrm>
            <a:off x="1066800" y="3429000"/>
            <a:ext cx="2403788" cy="18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1069949" y="5325070"/>
            <a:ext cx="23107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PASCAL VOC </a:t>
            </a:r>
            <a:r>
              <a:rPr lang="en-US" dirty="0"/>
              <a:t>Challenge</a:t>
            </a:r>
            <a:endParaRPr lang="en-US" altLang="zh-CN" dirty="0">
              <a:cs typeface="Times New Roman" pitchFamily="18" charset="0"/>
            </a:endParaRPr>
          </a:p>
          <a:p>
            <a:pPr algn="ctr"/>
            <a:r>
              <a:rPr lang="en-US" altLang="zh-CN" dirty="0">
                <a:cs typeface="Times New Roman" pitchFamily="18" charset="0"/>
              </a:rPr>
              <a:t>10 thousand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 (20 categories)</a:t>
            </a:r>
            <a:endParaRPr lang="en-US" dirty="0"/>
          </a:p>
        </p:txBody>
      </p:sp>
      <p:sp>
        <p:nvSpPr>
          <p:cNvPr id="22" name="矩形 21"/>
          <p:cNvSpPr/>
          <p:nvPr/>
        </p:nvSpPr>
        <p:spPr>
          <a:xfrm>
            <a:off x="3612130" y="5321411"/>
            <a:ext cx="2188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itchFamily="18" charset="0"/>
              </a:rPr>
              <a:t>MS COCO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200 thousand images</a:t>
            </a:r>
          </a:p>
          <a:p>
            <a:pPr algn="ctr"/>
            <a:r>
              <a:rPr lang="en-US" altLang="zh-CN" dirty="0">
                <a:cs typeface="Times New Roman" pitchFamily="18" charset="0"/>
              </a:rPr>
              <a:t> (80 categories)</a:t>
            </a:r>
            <a:endParaRPr lang="en-US" dirty="0"/>
          </a:p>
        </p:txBody>
      </p:sp>
      <p:pic>
        <p:nvPicPr>
          <p:cNvPr id="1034" name="Picture 10" descr="Pascal 2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17" y="4022937"/>
            <a:ext cx="1825500" cy="6415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 Dataset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45" y="4071023"/>
            <a:ext cx="1752600" cy="5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To evaluate an object detector, we need ground-truth, i.e., hand labeled bounding boxes that specify where the object is. </a:t>
            </a:r>
          </a:p>
          <a:p>
            <a:r>
              <a:rPr lang="en-US" altLang="zh-CN" sz="2800" dirty="0">
                <a:cs typeface="Times New Roman" pitchFamily="18" charset="0"/>
              </a:rPr>
              <a:t>Evaluation Metric</a:t>
            </a:r>
            <a:endParaRPr lang="en-US" altLang="zh-CN" sz="20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Intersection of Union (</a:t>
            </a:r>
            <a:r>
              <a:rPr lang="en-US" altLang="zh-CN" sz="2400" dirty="0" err="1">
                <a:cs typeface="Times New Roman" pitchFamily="18" charset="0"/>
              </a:rPr>
              <a:t>IoU</a:t>
            </a:r>
            <a:r>
              <a:rPr lang="en-US" altLang="zh-CN" sz="2400" dirty="0">
                <a:cs typeface="Times New Roman" pitchFamily="18" charset="0"/>
              </a:rPr>
              <a:t>) for the </a:t>
            </a:r>
            <a:r>
              <a:rPr lang="en-US" altLang="zh-CN" sz="2400" b="1" dirty="0">
                <a:cs typeface="Times New Roman" pitchFamily="18" charset="0"/>
              </a:rPr>
              <a:t>ground-truth</a:t>
            </a:r>
            <a:r>
              <a:rPr lang="en-US" altLang="zh-CN" sz="2400" dirty="0">
                <a:cs typeface="Times New Roman" pitchFamily="18" charset="0"/>
              </a:rPr>
              <a:t> and </a:t>
            </a:r>
            <a:r>
              <a:rPr lang="en-US" altLang="zh-CN" sz="2400" b="1" dirty="0">
                <a:cs typeface="Times New Roman" pitchFamily="18" charset="0"/>
              </a:rPr>
              <a:t>prediction</a:t>
            </a:r>
            <a:r>
              <a:rPr lang="en-US" altLang="zh-CN" sz="2400" dirty="0">
                <a:cs typeface="Times New Roman" pitchFamily="18" charset="0"/>
              </a:rPr>
              <a:t>.  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Dataset Evaluation</a:t>
            </a:r>
          </a:p>
        </p:txBody>
      </p:sp>
      <p:pic>
        <p:nvPicPr>
          <p:cNvPr id="13314" name="Picture 2" descr="Figure 1: An example of detecting a stop sign in an image. The predicted bounding box is drawn in red while the ground-truth bounding box is drawn in green. Our goal is to compute the Intersection of Union between these bounding box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17" y="4098720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334000" y="6345612"/>
            <a:ext cx="3046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Picture from Adrian </a:t>
            </a:r>
            <a:r>
              <a:rPr lang="en-US" altLang="zh-CN" dirty="0" err="1"/>
              <a:t>Rosebrock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932771"/>
            <a:ext cx="3963954" cy="241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4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altLang="zh-CN" dirty="0">
                <a:cs typeface="Times New Roman" pitchFamily="18" charset="0"/>
              </a:rPr>
              <a:t>Intersection of Union (</a:t>
            </a:r>
            <a:r>
              <a:rPr lang="en-US" altLang="zh-CN" dirty="0" err="1">
                <a:cs typeface="Times New Roman" pitchFamily="18" charset="0"/>
              </a:rPr>
              <a:t>IoU</a:t>
            </a:r>
            <a:r>
              <a:rPr lang="en-US" altLang="zh-CN" dirty="0">
                <a:cs typeface="Times New Roman" pitchFamily="18" charset="0"/>
              </a:rPr>
              <a:t>): simply a ratio. In most of benchmarks, </a:t>
            </a:r>
            <a:r>
              <a:rPr lang="en-US" altLang="zh-CN" dirty="0" err="1">
                <a:cs typeface="Times New Roman" pitchFamily="18" charset="0"/>
              </a:rPr>
              <a:t>IoU</a:t>
            </a:r>
            <a:r>
              <a:rPr lang="en-US" altLang="zh-CN" dirty="0">
                <a:cs typeface="Times New Roman" pitchFamily="18" charset="0"/>
              </a:rPr>
              <a:t> &gt; 0.5 is normally considered as a “correct” prediction. 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Evaluation Metric</a:t>
            </a:r>
          </a:p>
        </p:txBody>
      </p:sp>
      <p:pic>
        <p:nvPicPr>
          <p:cNvPr id="14338" name="Picture 2" descr="Figure 3: An example of computing Intersection over Unions for various bounding boxe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5121" r="6250" b="20615"/>
          <a:stretch/>
        </p:blipFill>
        <p:spPr bwMode="auto">
          <a:xfrm>
            <a:off x="1752600" y="3962400"/>
            <a:ext cx="536537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925207" y="3470572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IoU</a:t>
            </a:r>
            <a:r>
              <a:rPr lang="en-US" altLang="zh-CN" sz="2400" dirty="0"/>
              <a:t>: 0.41 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3876151" y="3470572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IoU</a:t>
            </a:r>
            <a:r>
              <a:rPr lang="en-US" altLang="zh-CN" sz="2400" dirty="0"/>
              <a:t>: 0.73 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827095" y="3470603"/>
            <a:ext cx="13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IoU</a:t>
            </a:r>
            <a:r>
              <a:rPr lang="en-US" altLang="zh-CN" sz="2400" dirty="0"/>
              <a:t>: 0.99 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147392" y="5480657"/>
            <a:ext cx="768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Poor</a:t>
            </a:r>
            <a:endParaRPr lang="zh-CN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4014425" y="5484661"/>
            <a:ext cx="110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Correct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5844064" y="5480688"/>
            <a:ext cx="1301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Excellent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7176023" y="4191000"/>
            <a:ext cx="1879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</a:t>
            </a:r>
            <a:r>
              <a:rPr lang="en-US" altLang="zh-CN" dirty="0"/>
              <a:t>: ground-truth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Green</a:t>
            </a:r>
            <a:r>
              <a:rPr lang="en-US" altLang="zh-CN" dirty="0"/>
              <a:t>: prediction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742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/>
              <p:cNvSpPr txBox="1">
                <a:spLocks/>
              </p:cNvSpPr>
              <p:nvPr/>
            </p:nvSpPr>
            <p:spPr>
              <a:xfrm>
                <a:off x="609600" y="1570037"/>
                <a:ext cx="822960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>
                    <a:cs typeface="Times New Roman" pitchFamily="18" charset="0"/>
                  </a:rPr>
                  <a:t>Correct Detection: A predicted box achieves </a:t>
                </a:r>
                <a:r>
                  <a:rPr lang="en-US" altLang="zh-CN" sz="2800" dirty="0" err="1">
                    <a:cs typeface="Times New Roman" pitchFamily="18" charset="0"/>
                  </a:rPr>
                  <a:t>IoU</a:t>
                </a:r>
                <a:r>
                  <a:rPr lang="en-US" altLang="zh-CN" sz="2800" dirty="0">
                    <a:cs typeface="Times New Roman" pitchFamily="18" charset="0"/>
                  </a:rPr>
                  <a:t> above 0.5 with respect to the ground-truth box for a certain category</a:t>
                </a:r>
              </a:p>
              <a:p>
                <a:r>
                  <a:rPr lang="en-US" altLang="zh-CN" sz="2800" dirty="0">
                    <a:cs typeface="Times New Roman" pitchFamily="18" charset="0"/>
                  </a:rPr>
                  <a:t>Average Precision: The area under precision-recall curve</a:t>
                </a: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Precision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𝑐𝑜𝑟𝑟𝑒𝑐𝑡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𝑑𝑒𝑡𝑒𝑐𝑡𝑖𝑜𝑛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𝑎𝑙𝑙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𝑑𝑒𝑡𝑒𝑐𝑡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𝑜𝑏𝑗𝑒𝑐𝑡𝑠</m:t>
                        </m:r>
                      </m:den>
                    </m:f>
                  </m:oMath>
                </a14:m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r>
                  <a:rPr lang="en-US" altLang="zh-CN" sz="2400" dirty="0">
                    <a:cs typeface="Times New Roman" pitchFamily="18" charset="0"/>
                  </a:rPr>
                  <a:t>Recall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𝑐𝑜𝑟𝑟𝑒𝑐𝑡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𝑑𝑒𝑡𝑒𝑐𝑡𝑖𝑜𝑛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𝑎𝑙𝑙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𝑔𝑟𝑜𝑢𝑛𝑑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𝑡𝑟𝑢𝑡h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𝑜𝑏𝑗𝑒𝑐𝑡𝑠</m:t>
                        </m:r>
                      </m:den>
                    </m:f>
                  </m:oMath>
                </a14:m>
                <a:endParaRPr lang="en-US" altLang="zh-CN" dirty="0">
                  <a:cs typeface="Times New Roman" pitchFamily="18" charset="0"/>
                </a:endParaRPr>
              </a:p>
              <a:p>
                <a:r>
                  <a:rPr lang="en-US" altLang="zh-CN" sz="2800" dirty="0">
                    <a:cs typeface="Times New Roman" pitchFamily="18" charset="0"/>
                  </a:rPr>
                  <a:t>Mean Average Precision (</a:t>
                </a:r>
                <a:r>
                  <a:rPr lang="en-US" altLang="zh-CN" sz="2800" dirty="0" err="1">
                    <a:solidFill>
                      <a:srgbClr val="FF0000"/>
                    </a:solidFill>
                    <a:cs typeface="Times New Roman" pitchFamily="18" charset="0"/>
                  </a:rPr>
                  <a:t>mAP</a:t>
                </a:r>
                <a:r>
                  <a:rPr lang="en-US" altLang="zh-CN" sz="2800" dirty="0">
                    <a:cs typeface="Times New Roman" pitchFamily="18" charset="0"/>
                  </a:rPr>
                  <a:t>) : </a:t>
                </a:r>
                <a:r>
                  <a:rPr lang="en-US" altLang="zh-CN" sz="2800" b="1" dirty="0">
                    <a:cs typeface="Times New Roman" pitchFamily="18" charset="0"/>
                  </a:rPr>
                  <a:t>Dominantly Used</a:t>
                </a:r>
              </a:p>
              <a:p>
                <a:pPr marL="971550" lvl="1" indent="-457200">
                  <a:buFont typeface="+mj-lt"/>
                  <a:buAutoNum type="arabicPeriod"/>
                </a:pPr>
                <a:r>
                  <a:rPr lang="en-US" altLang="zh-CN" sz="2400" dirty="0">
                    <a:cs typeface="Times New Roman" pitchFamily="18" charset="0"/>
                  </a:rPr>
                  <a:t>Calculate the average precision for each category</a:t>
                </a:r>
              </a:p>
              <a:p>
                <a:pPr marL="971550" lvl="1" indent="-457200">
                  <a:buFont typeface="+mj-lt"/>
                  <a:buAutoNum type="arabicPeriod"/>
                </a:pPr>
                <a:r>
                  <a:rPr lang="en-US" altLang="zh-CN" sz="2400" dirty="0">
                    <a:cs typeface="Times New Roman" pitchFamily="18" charset="0"/>
                  </a:rPr>
                  <a:t>Take the mean of these average individual-class-precision</a:t>
                </a:r>
                <a:endParaRPr lang="en-US" altLang="zh-CN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lvl="1"/>
                <a:endParaRPr lang="en-US" altLang="zh-CN" sz="2400" dirty="0">
                  <a:cs typeface="Times New Roman" pitchFamily="18" charset="0"/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zh-CN" altLang="en-US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570037"/>
                <a:ext cx="8229600" cy="4525963"/>
              </a:xfrm>
              <a:prstGeom prst="rect">
                <a:avLst/>
              </a:prstGeom>
              <a:blipFill>
                <a:blip r:embed="rId3"/>
                <a:stretch>
                  <a:fillRect l="-1111" t="-1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Evaluation Metric</a:t>
            </a:r>
          </a:p>
        </p:txBody>
      </p:sp>
    </p:spTree>
    <p:extLst>
      <p:ext uri="{BB962C8B-B14F-4D97-AF65-F5344CB8AC3E}">
        <p14:creationId xmlns:p14="http://schemas.microsoft.com/office/powerpoint/2010/main" val="187739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+mj-lt"/>
                <a:cs typeface="Times New Roman" pitchFamily="18" charset="0"/>
              </a:rPr>
              <a:t>Problem Definition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General Pipeline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Traditional Approaches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Deep Learning based Approaches</a:t>
            </a:r>
          </a:p>
          <a:p>
            <a:r>
              <a:rPr lang="en-US" altLang="zh-CN" sz="2800" dirty="0">
                <a:latin typeface="+mj-lt"/>
                <a:cs typeface="Times New Roman" pitchFamily="18" charset="0"/>
              </a:rPr>
              <a:t>Unsolved Problems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8658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981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6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Sliding Window: Slide a window from left-to-right and top-to-bottom. 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endParaRPr lang="en-US" altLang="zh-CN" sz="36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Preparing samples for detector training</a:t>
            </a:r>
          </a:p>
          <a:p>
            <a:pPr lvl="1"/>
            <a:r>
              <a:rPr lang="en-US" altLang="zh-CN" sz="2400" b="1" dirty="0">
                <a:cs typeface="Times New Roman" pitchFamily="18" charset="0"/>
              </a:rPr>
              <a:t>Positive</a:t>
            </a:r>
            <a:r>
              <a:rPr lang="en-US" altLang="zh-CN" sz="2400" dirty="0">
                <a:cs typeface="Times New Roman" pitchFamily="18" charset="0"/>
              </a:rPr>
              <a:t> Sample:  the object(s) you want to detect</a:t>
            </a:r>
          </a:p>
          <a:p>
            <a:pPr lvl="1"/>
            <a:r>
              <a:rPr lang="en-US" altLang="zh-CN" sz="2400" b="1" dirty="0">
                <a:cs typeface="Times New Roman" pitchFamily="18" charset="0"/>
              </a:rPr>
              <a:t>Negative</a:t>
            </a:r>
            <a:r>
              <a:rPr lang="en-US" altLang="zh-CN" sz="2400" dirty="0">
                <a:cs typeface="Times New Roman" pitchFamily="18" charset="0"/>
              </a:rPr>
              <a:t> Sample: the region does not contain the target </a:t>
            </a: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</a:t>
            </a:r>
          </a:p>
          <a:p>
            <a:pPr algn="ctr"/>
            <a:r>
              <a:rPr lang="en-US" altLang="zh-CN" dirty="0"/>
              <a:t>Location 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</a:t>
            </a:r>
            <a:r>
              <a:rPr lang="en-US" dirty="0"/>
              <a:t>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Sliding Window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85505"/>
            <a:ext cx="1371600" cy="201989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334000" y="4876800"/>
            <a:ext cx="2729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Picture from Adrian </a:t>
            </a:r>
            <a:r>
              <a:rPr lang="en-US" altLang="zh-CN" sz="1600" dirty="0" err="1"/>
              <a:t>Rosebrock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2160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 Location</a:t>
            </a:r>
            <a:endParaRPr lang="en-US" dirty="0"/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Histogram of Oriented Gradient (</a:t>
            </a:r>
            <a:r>
              <a:rPr kumimoji="1" lang="en-US" altLang="zh-CN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HoG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9462" r="47956" b="57012"/>
          <a:stretch/>
        </p:blipFill>
        <p:spPr bwMode="auto">
          <a:xfrm>
            <a:off x="2438400" y="3038688"/>
            <a:ext cx="2894025" cy="287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44664" r="47956" b="21112"/>
          <a:stretch/>
        </p:blipFill>
        <p:spPr bwMode="auto">
          <a:xfrm>
            <a:off x="5431764" y="3016413"/>
            <a:ext cx="2834963" cy="287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4541906" y="6072467"/>
            <a:ext cx="4602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Pictures from </a:t>
            </a:r>
            <a:r>
              <a:rPr lang="en-US" sz="1600" dirty="0" err="1"/>
              <a:t>Navneet</a:t>
            </a:r>
            <a:r>
              <a:rPr lang="en-US" sz="1600" dirty="0"/>
              <a:t> </a:t>
            </a:r>
            <a:r>
              <a:rPr lang="en-US" sz="1600" dirty="0" err="1"/>
              <a:t>Dalal</a:t>
            </a:r>
            <a:r>
              <a:rPr lang="en-US" sz="1600" dirty="0"/>
              <a:t> and Bill </a:t>
            </a:r>
            <a:r>
              <a:rPr lang="en-US" sz="1600" dirty="0" err="1"/>
              <a:t>Triggs</a:t>
            </a:r>
            <a:r>
              <a:rPr lang="en-US" sz="1600" dirty="0"/>
              <a:t> CVPR2005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953401"/>
            <a:ext cx="1611589" cy="3133287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1281112" y="6424396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N.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Dalal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B.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Triggs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Histograms of Oriented Gradients for Human Detection, CVPR 2005</a:t>
            </a:r>
          </a:p>
        </p:txBody>
      </p:sp>
      <p:sp>
        <p:nvSpPr>
          <p:cNvPr id="40" name="矩形 39"/>
          <p:cNvSpPr/>
          <p:nvPr/>
        </p:nvSpPr>
        <p:spPr>
          <a:xfrm>
            <a:off x="1066330" y="2363774"/>
            <a:ext cx="6799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A specific feature representation for object detection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2466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16" y="2073276"/>
            <a:ext cx="7192992" cy="808781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Histogram of Oriented Gradient (</a:t>
            </a:r>
            <a:r>
              <a:rPr kumimoji="1" lang="en-US" altLang="zh-CN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HoG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Pipeline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Feature Extraction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endParaRPr lang="en-US" altLang="zh-CN" dirty="0">
              <a:cs typeface="Times New Roman" pitchFamily="18" charset="0"/>
            </a:endParaRPr>
          </a:p>
          <a:p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8256" y="6477000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N.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Dalal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B.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Triggs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Histograms of Oriented Gradients for Human Detection, CVPR 2005.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116" y="3412815"/>
            <a:ext cx="3183880" cy="30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9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16" y="2073276"/>
            <a:ext cx="7192992" cy="808781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Histogram of Oriented Gradient (</a:t>
            </a:r>
            <a:r>
              <a:rPr kumimoji="1" lang="en-US" altLang="zh-CN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HoG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cs typeface="Times New Roman" pitchFamily="18" charset="0"/>
              </a:rPr>
              <a:t>HoG</a:t>
            </a:r>
            <a:r>
              <a:rPr lang="en-US" altLang="zh-CN" sz="2800" dirty="0">
                <a:cs typeface="Times New Roman" pitchFamily="18" charset="0"/>
              </a:rPr>
              <a:t> Feature Extraction Pipeline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Visual Example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endParaRPr lang="en-US" altLang="zh-CN" dirty="0">
              <a:cs typeface="Times New Roman" pitchFamily="18" charset="0"/>
            </a:endParaRPr>
          </a:p>
          <a:p>
            <a:endParaRPr lang="zh-CN" altLang="en-US" sz="2800" dirty="0"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534624"/>
            <a:ext cx="5040857" cy="269511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19200" y="6324600"/>
            <a:ext cx="677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C.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Vondrick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A. Khosla and H.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Pirsiavash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T.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Malisiewicz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A.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Torralba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HOGgles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: Visualizing Object Detection Features, ICCV 2013.</a:t>
            </a:r>
          </a:p>
        </p:txBody>
      </p:sp>
    </p:spTree>
    <p:extLst>
      <p:ext uri="{BB962C8B-B14F-4D97-AF65-F5344CB8AC3E}">
        <p14:creationId xmlns:p14="http://schemas.microsoft.com/office/powerpoint/2010/main" val="330017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cs typeface="Times New Roman" pitchFamily="18" charset="0"/>
              </a:rPr>
              <a:t>HoG</a:t>
            </a:r>
            <a:r>
              <a:rPr lang="en-US" altLang="zh-CN" sz="2800" dirty="0">
                <a:cs typeface="Times New Roman" pitchFamily="18" charset="0"/>
              </a:rPr>
              <a:t> Parameters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Multiscale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Number of orientations</a:t>
            </a:r>
            <a:endParaRPr lang="en-US" altLang="zh-CN" sz="2000" dirty="0">
              <a:cs typeface="Times New Roman" pitchFamily="18" charset="0"/>
            </a:endParaRPr>
          </a:p>
          <a:p>
            <a:endParaRPr lang="en-US" altLang="zh-CN" dirty="0">
              <a:cs typeface="Times New Roman" pitchFamily="18" charset="0"/>
            </a:endParaRPr>
          </a:p>
          <a:p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19200" y="6501369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N.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Dalal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B.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Triggs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Histograms of Oriented Gradients for Human Detection, CVPR 2005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5931" y="2560254"/>
            <a:ext cx="1617855" cy="115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4122938" y="3738158"/>
            <a:ext cx="1242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latin typeface="+mn-lt"/>
                <a:cs typeface="Times New Roman" panose="02020603050405020304" pitchFamily="18" charset="0"/>
              </a:rPr>
              <a:t>10x10 cells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7256" y="2560254"/>
            <a:ext cx="1621744" cy="115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5666206" y="3745468"/>
            <a:ext cx="1523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20x20 cells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8373" y="2560254"/>
            <a:ext cx="1632233" cy="114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ight Arrow 18"/>
          <p:cNvSpPr/>
          <p:nvPr/>
        </p:nvSpPr>
        <p:spPr>
          <a:xfrm>
            <a:off x="3484191" y="2977480"/>
            <a:ext cx="336298" cy="29805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Histogram of Oriented Gradient (</a:t>
            </a:r>
            <a:r>
              <a:rPr kumimoji="1" lang="en-US" altLang="zh-CN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HoG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18434" name="Picture 2" descr="http://www.vlfeat.org/demo/hog_num_orientatio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48" y="4512883"/>
            <a:ext cx="69246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www.vlfeat.org/demo/hog_image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438" name="Picture 6" descr="http://www.vlfeat.org/demo/hog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1" y="4512883"/>
            <a:ext cx="1447800" cy="13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533400" y="5867018"/>
            <a:ext cx="1308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latin typeface="+mn-lt"/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2269364" y="5867018"/>
            <a:ext cx="87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Num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3581400" y="5867018"/>
            <a:ext cx="87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>
                <a:latin typeface="+mn-lt"/>
                <a:cs typeface="Times New Roman" panose="02020603050405020304" pitchFamily="18" charset="0"/>
              </a:rPr>
              <a:t>Num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4</a:t>
            </a: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014659" y="5867018"/>
            <a:ext cx="87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err="1">
                <a:latin typeface="+mn-lt"/>
                <a:cs typeface="Times New Roman" panose="02020603050405020304" pitchFamily="18" charset="0"/>
              </a:rPr>
              <a:t>Num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6305629" y="5867018"/>
            <a:ext cx="87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err="1">
                <a:latin typeface="+mn-lt"/>
                <a:cs typeface="Times New Roman" panose="02020603050405020304" pitchFamily="18" charset="0"/>
              </a:rPr>
              <a:t>Num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7773627" y="5867018"/>
            <a:ext cx="989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err="1">
                <a:latin typeface="+mn-lt"/>
                <a:cs typeface="Times New Roman" panose="02020603050405020304" pitchFamily="18" charset="0"/>
              </a:rPr>
              <a:t>Num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: 21</a:t>
            </a:r>
          </a:p>
        </p:txBody>
      </p:sp>
      <p:sp>
        <p:nvSpPr>
          <p:cNvPr id="35" name="矩形 34"/>
          <p:cNvSpPr/>
          <p:nvPr/>
        </p:nvSpPr>
        <p:spPr>
          <a:xfrm>
            <a:off x="6497034" y="6187073"/>
            <a:ext cx="2058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Picture from vlfeat.org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22576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Train SVM classifier for each object category as the image classification task </a:t>
            </a: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</a:t>
            </a:r>
          </a:p>
          <a:p>
            <a:pPr algn="ctr"/>
            <a:r>
              <a:rPr lang="en-US" altLang="zh-CN" dirty="0"/>
              <a:t>Location 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</a:t>
            </a:r>
            <a:r>
              <a:rPr lang="en-US" dirty="0"/>
              <a:t>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Category SVM Classifier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505200"/>
            <a:ext cx="3030741" cy="2787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159" y="3775174"/>
            <a:ext cx="3086841" cy="2379673"/>
          </a:xfrm>
          <a:prstGeom prst="rect">
            <a:avLst/>
          </a:prstGeom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933206" y="6140028"/>
            <a:ext cx="1714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latin typeface="+mn-lt"/>
                <a:cs typeface="Times New Roman" panose="02020603050405020304" pitchFamily="18" charset="0"/>
              </a:rPr>
              <a:t>Person Classifier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6047917" y="6150640"/>
            <a:ext cx="1591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latin typeface="+mn-lt"/>
                <a:cs typeface="Times New Roman" panose="02020603050405020304" pitchFamily="18" charset="0"/>
              </a:rPr>
              <a:t>Moto Classifier</a:t>
            </a:r>
          </a:p>
        </p:txBody>
      </p:sp>
    </p:spTree>
    <p:extLst>
      <p:ext uri="{BB962C8B-B14F-4D97-AF65-F5344CB8AC3E}">
        <p14:creationId xmlns:p14="http://schemas.microsoft.com/office/powerpoint/2010/main" val="88263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/>
          <a:srcRect l="3551" t="4125" r="4141" b="1805"/>
          <a:stretch/>
        </p:blipFill>
        <p:spPr bwMode="auto">
          <a:xfrm>
            <a:off x="5029200" y="3231706"/>
            <a:ext cx="3962400" cy="2971801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A object (e.g., human face) consists of several parts (e.g., hair, eye, nose and mouth).</a:t>
            </a:r>
          </a:p>
          <a:p>
            <a:r>
              <a:rPr lang="en-US" altLang="zh-CN" sz="2800" dirty="0">
                <a:cs typeface="Times New Roman" pitchFamily="18" charset="0"/>
              </a:rPr>
              <a:t>Need to model: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Appearance of parts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Relations of parts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Occlusion of parts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Deformable of parts</a:t>
            </a:r>
            <a:r>
              <a:rPr lang="en-US" altLang="zh-CN" sz="2800" dirty="0">
                <a:cs typeface="Times New Roman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</a:t>
            </a:r>
          </a:p>
          <a:p>
            <a:pPr algn="ctr"/>
            <a:r>
              <a:rPr lang="en-US" altLang="zh-CN" dirty="0"/>
              <a:t>Location </a:t>
            </a:r>
          </a:p>
        </p:txBody>
      </p:sp>
      <p:sp>
        <p:nvSpPr>
          <p:cNvPr id="24" name="矩形 23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</a:t>
            </a:r>
            <a:r>
              <a:rPr lang="en-US" dirty="0"/>
              <a:t> Training</a:t>
            </a:r>
          </a:p>
        </p:txBody>
      </p:sp>
      <p:sp>
        <p:nvSpPr>
          <p:cNvPr id="27" name="箭头: 右 26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箭头: 右 27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箭头: 右 28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Part-based Modeling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562600" y="6203507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Figure from [</a:t>
            </a:r>
            <a:r>
              <a:rPr lang="en-US" sz="1400" dirty="0" err="1"/>
              <a:t>Fischler</a:t>
            </a:r>
            <a:r>
              <a:rPr lang="en-US" sz="1400" dirty="0"/>
              <a:t> </a:t>
            </a:r>
            <a:r>
              <a:rPr lang="en-GB" sz="1400" dirty="0"/>
              <a:t>&amp; </a:t>
            </a:r>
            <a:r>
              <a:rPr lang="en-GB" sz="1400" dirty="0" err="1"/>
              <a:t>Elschlager</a:t>
            </a:r>
            <a:r>
              <a:rPr lang="en-GB" sz="1400" dirty="0"/>
              <a:t> </a:t>
            </a:r>
            <a:r>
              <a:rPr lang="en-US" sz="1400" dirty="0"/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4071778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Each part has an independent appearance term</a:t>
            </a:r>
          </a:p>
          <a:p>
            <a:r>
              <a:rPr lang="en-US" altLang="zh-CN" sz="2800" dirty="0">
                <a:cs typeface="Times New Roman" pitchFamily="18" charset="0"/>
              </a:rPr>
              <a:t>Each part has several possible locations in image</a:t>
            </a:r>
          </a:p>
          <a:p>
            <a:r>
              <a:rPr lang="en-US" altLang="zh-CN" sz="2800" dirty="0">
                <a:cs typeface="Times New Roman" pitchFamily="18" charset="0"/>
              </a:rPr>
              <a:t>Part Relations: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Part A is independent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Part B and part C is independent, given location of Part A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Part Representation</a:t>
            </a:r>
          </a:p>
        </p:txBody>
      </p:sp>
      <p:sp>
        <p:nvSpPr>
          <p:cNvPr id="80" name="Oval 29"/>
          <p:cNvSpPr/>
          <p:nvPr/>
        </p:nvSpPr>
        <p:spPr>
          <a:xfrm>
            <a:off x="4427553" y="4870220"/>
            <a:ext cx="194849" cy="194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30"/>
          <p:cNvSpPr/>
          <p:nvPr/>
        </p:nvSpPr>
        <p:spPr>
          <a:xfrm>
            <a:off x="3942822" y="5147022"/>
            <a:ext cx="194849" cy="194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31"/>
          <p:cNvSpPr/>
          <p:nvPr/>
        </p:nvSpPr>
        <p:spPr>
          <a:xfrm>
            <a:off x="4952848" y="5147022"/>
            <a:ext cx="194849" cy="194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39"/>
          <p:cNvCxnSpPr>
            <a:stCxn id="80" idx="2"/>
            <a:endCxn id="81" idx="7"/>
          </p:cNvCxnSpPr>
          <p:nvPr/>
        </p:nvCxnSpPr>
        <p:spPr>
          <a:xfrm flipH="1">
            <a:off x="4109136" y="4967645"/>
            <a:ext cx="318417" cy="207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42"/>
          <p:cNvCxnSpPr>
            <a:stCxn id="80" idx="6"/>
            <a:endCxn id="82" idx="1"/>
          </p:cNvCxnSpPr>
          <p:nvPr/>
        </p:nvCxnSpPr>
        <p:spPr>
          <a:xfrm>
            <a:off x="4622402" y="4967645"/>
            <a:ext cx="358981" cy="207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Rectangle 32"/>
          <p:cNvSpPr/>
          <p:nvPr/>
        </p:nvSpPr>
        <p:spPr>
          <a:xfrm>
            <a:off x="4038600" y="4434245"/>
            <a:ext cx="962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A</a:t>
            </a:r>
            <a:endParaRPr lang="en-US" sz="2400" dirty="0"/>
          </a:p>
        </p:txBody>
      </p:sp>
      <p:sp>
        <p:nvSpPr>
          <p:cNvPr id="86" name="Rectangle 32"/>
          <p:cNvSpPr/>
          <p:nvPr/>
        </p:nvSpPr>
        <p:spPr>
          <a:xfrm>
            <a:off x="3581400" y="532953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B</a:t>
            </a:r>
            <a:endParaRPr lang="en-US" sz="2400" dirty="0"/>
          </a:p>
        </p:txBody>
      </p:sp>
      <p:sp>
        <p:nvSpPr>
          <p:cNvPr id="87" name="Rectangle 32"/>
          <p:cNvSpPr/>
          <p:nvPr/>
        </p:nvSpPr>
        <p:spPr>
          <a:xfrm>
            <a:off x="4572257" y="5329535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666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An object is represented by parts in a tree-structured deformable configuration. 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The appearance of each part is modeled separately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The deformable configuration is represented by spring-like connections between pairs of parts 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3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Pictorial Structure Model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38644"/>
            <a:ext cx="2101815" cy="212361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/>
          <a:srcRect b="49815"/>
          <a:stretch/>
        </p:blipFill>
        <p:spPr>
          <a:xfrm>
            <a:off x="3168616" y="3838643"/>
            <a:ext cx="5701076" cy="2123618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Huttenlocher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. Pictorial Structures for Object Recognition. In International Journal of Computer Vision, Vol. 61, No. 1, January 2005</a:t>
            </a:r>
            <a:endParaRPr lang="en-US" sz="1200" dirty="0">
              <a:latin typeface="+mj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087892" y="4114800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Connection</a:t>
            </a: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2087892" y="4343400"/>
            <a:ext cx="152400" cy="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63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26" y="4267200"/>
            <a:ext cx="6153654" cy="1338002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The objective of matching a pictorial structure is to minimize the following function.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7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Pictorial Structure Model</a:t>
            </a:r>
          </a:p>
        </p:txBody>
      </p:sp>
      <p:sp>
        <p:nvSpPr>
          <p:cNvPr id="75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B247F2-E1E0-4F8C-A5B2-983BDBE0243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7" name="矩形 76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Huttenlocher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. Pictorial Structures for Object Recognition. In International Journal of Computer Vision, Vol. 61, No. 1, January 2005</a:t>
            </a:r>
            <a:endParaRPr lang="en-US" sz="1200" dirty="0">
              <a:latin typeface="+mj-lt"/>
            </a:endParaRPr>
          </a:p>
        </p:txBody>
      </p:sp>
      <p:sp>
        <p:nvSpPr>
          <p:cNvPr id="78" name="Rectangle 7"/>
          <p:cNvSpPr/>
          <p:nvPr/>
        </p:nvSpPr>
        <p:spPr>
          <a:xfrm>
            <a:off x="883485" y="5715000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 match cost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9" name="Rectangle 8"/>
          <p:cNvSpPr/>
          <p:nvPr/>
        </p:nvSpPr>
        <p:spPr>
          <a:xfrm>
            <a:off x="4082026" y="5732046"/>
            <a:ext cx="4833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 cost for connected pairs of parts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509443" y="2618746"/>
            <a:ext cx="2510357" cy="1953254"/>
            <a:chOff x="5451277" y="2148381"/>
            <a:chExt cx="2510357" cy="1953254"/>
          </a:xfrm>
        </p:grpSpPr>
        <p:sp>
          <p:nvSpPr>
            <p:cNvPr id="80" name="Oval 28"/>
            <p:cNvSpPr/>
            <p:nvPr/>
          </p:nvSpPr>
          <p:spPr>
            <a:xfrm>
              <a:off x="6469408" y="2550581"/>
              <a:ext cx="194849" cy="194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29"/>
            <p:cNvSpPr/>
            <p:nvPr/>
          </p:nvSpPr>
          <p:spPr>
            <a:xfrm>
              <a:off x="6469408" y="2998980"/>
              <a:ext cx="194849" cy="194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30"/>
            <p:cNvSpPr/>
            <p:nvPr/>
          </p:nvSpPr>
          <p:spPr>
            <a:xfrm>
              <a:off x="5984677" y="3275782"/>
              <a:ext cx="194849" cy="194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31"/>
            <p:cNvSpPr/>
            <p:nvPr/>
          </p:nvSpPr>
          <p:spPr>
            <a:xfrm>
              <a:off x="6994703" y="3275782"/>
              <a:ext cx="194849" cy="1948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32"/>
            <p:cNvSpPr/>
            <p:nvPr/>
          </p:nvSpPr>
          <p:spPr>
            <a:xfrm>
              <a:off x="6176605" y="2148381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Head</a:t>
              </a:r>
              <a:endParaRPr lang="en-US" dirty="0"/>
            </a:p>
          </p:txBody>
        </p:sp>
        <p:sp>
          <p:nvSpPr>
            <p:cNvPr id="85" name="Rectangle 34"/>
            <p:cNvSpPr/>
            <p:nvPr/>
          </p:nvSpPr>
          <p:spPr>
            <a:xfrm>
              <a:off x="6658713" y="2767740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Neck</a:t>
              </a:r>
              <a:endParaRPr lang="en-US" dirty="0"/>
            </a:p>
          </p:txBody>
        </p:sp>
        <p:sp>
          <p:nvSpPr>
            <p:cNvPr id="86" name="Rectangle 36"/>
            <p:cNvSpPr/>
            <p:nvPr/>
          </p:nvSpPr>
          <p:spPr>
            <a:xfrm>
              <a:off x="6712574" y="3478208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R-Shoulder</a:t>
              </a:r>
              <a:endParaRPr lang="en-US" dirty="0"/>
            </a:p>
          </p:txBody>
        </p:sp>
        <p:cxnSp>
          <p:nvCxnSpPr>
            <p:cNvPr id="87" name="Straight Arrow Connector 38"/>
            <p:cNvCxnSpPr>
              <a:stCxn id="80" idx="4"/>
              <a:endCxn id="81" idx="0"/>
            </p:cNvCxnSpPr>
            <p:nvPr/>
          </p:nvCxnSpPr>
          <p:spPr>
            <a:xfrm>
              <a:off x="6566833" y="2745430"/>
              <a:ext cx="0" cy="25355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39"/>
            <p:cNvCxnSpPr>
              <a:stCxn id="81" idx="2"/>
              <a:endCxn id="82" idx="7"/>
            </p:cNvCxnSpPr>
            <p:nvPr/>
          </p:nvCxnSpPr>
          <p:spPr>
            <a:xfrm flipH="1">
              <a:off x="6150991" y="3096405"/>
              <a:ext cx="318417" cy="2079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42"/>
            <p:cNvCxnSpPr>
              <a:stCxn id="81" idx="6"/>
              <a:endCxn id="83" idx="1"/>
            </p:cNvCxnSpPr>
            <p:nvPr/>
          </p:nvCxnSpPr>
          <p:spPr>
            <a:xfrm>
              <a:off x="6664257" y="3096405"/>
              <a:ext cx="358981" cy="2079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Rectangle 45"/>
            <p:cNvSpPr/>
            <p:nvPr/>
          </p:nvSpPr>
          <p:spPr>
            <a:xfrm rot="16200000">
              <a:off x="6351645" y="3566882"/>
              <a:ext cx="4847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…</a:t>
              </a:r>
            </a:p>
          </p:txBody>
        </p:sp>
        <p:sp>
          <p:nvSpPr>
            <p:cNvPr id="91" name="Rectangle 36"/>
            <p:cNvSpPr/>
            <p:nvPr/>
          </p:nvSpPr>
          <p:spPr>
            <a:xfrm>
              <a:off x="5451277" y="3482589"/>
              <a:ext cx="1236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-Shoulder</a:t>
              </a:r>
              <a:endParaRPr lang="en-US" dirty="0"/>
            </a:p>
          </p:txBody>
        </p:sp>
      </p:grpSp>
      <p:sp>
        <p:nvSpPr>
          <p:cNvPr id="93" name="矩形 92"/>
          <p:cNvSpPr/>
          <p:nvPr/>
        </p:nvSpPr>
        <p:spPr>
          <a:xfrm>
            <a:off x="3320026" y="4487420"/>
            <a:ext cx="11430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矩形 93"/>
          <p:cNvSpPr/>
          <p:nvPr/>
        </p:nvSpPr>
        <p:spPr>
          <a:xfrm>
            <a:off x="5708353" y="4554911"/>
            <a:ext cx="1066800" cy="691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直接箭头连接符 94"/>
          <p:cNvCxnSpPr>
            <a:stCxn id="93" idx="2"/>
            <a:endCxn id="78" idx="0"/>
          </p:cNvCxnSpPr>
          <p:nvPr/>
        </p:nvCxnSpPr>
        <p:spPr>
          <a:xfrm flipH="1">
            <a:off x="2170857" y="5325620"/>
            <a:ext cx="1720669" cy="389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>
            <a:cxnSpLocks/>
            <a:stCxn id="94" idx="2"/>
            <a:endCxn id="79" idx="0"/>
          </p:cNvCxnSpPr>
          <p:nvPr/>
        </p:nvCxnSpPr>
        <p:spPr>
          <a:xfrm>
            <a:off x="6241753" y="5246289"/>
            <a:ext cx="256960" cy="485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99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Problem Definition</a:t>
            </a:r>
            <a:endParaRPr lang="en-US" i="1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9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>
            <a:spLocks/>
          </p:cNvSpPr>
          <p:nvPr/>
        </p:nvSpPr>
        <p:spPr>
          <a:xfrm>
            <a:off x="6096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Pedestrian detection with </a:t>
            </a:r>
            <a:r>
              <a:rPr lang="en-US" altLang="zh-CN" sz="2800" dirty="0" err="1">
                <a:cs typeface="Times New Roman" pitchFamily="18" charset="0"/>
              </a:rPr>
              <a:t>HoG</a:t>
            </a:r>
            <a:endParaRPr lang="en-US" altLang="zh-CN" sz="28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Calculate </a:t>
            </a:r>
            <a:r>
              <a:rPr lang="en-US" altLang="zh-CN" sz="2400" dirty="0" err="1">
                <a:cs typeface="Times New Roman" pitchFamily="18" charset="0"/>
              </a:rPr>
              <a:t>HoG</a:t>
            </a:r>
            <a:r>
              <a:rPr lang="en-US" altLang="zh-CN" sz="2400" dirty="0">
                <a:cs typeface="Times New Roman" pitchFamily="18" charset="0"/>
              </a:rPr>
              <a:t> feature map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Convolve feature map with pedestrian template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Find local maxima of response </a:t>
            </a:r>
          </a:p>
          <a:p>
            <a:endParaRPr lang="en-US" altLang="zh-CN" dirty="0">
              <a:cs typeface="Times New Roman" pitchFamily="18" charset="0"/>
            </a:endParaRPr>
          </a:p>
          <a:p>
            <a:endParaRPr lang="zh-CN" altLang="en-US" sz="2800" dirty="0"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639283"/>
            <a:ext cx="3590192" cy="17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N.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Dalal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 and B.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Triggs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Histograms of Oriented Gradients for Human Detection, CVPR 2005</a:t>
            </a:r>
          </a:p>
        </p:txBody>
      </p:sp>
      <p:sp>
        <p:nvSpPr>
          <p:cNvPr id="9" name="Rectangle 32"/>
          <p:cNvSpPr/>
          <p:nvPr/>
        </p:nvSpPr>
        <p:spPr>
          <a:xfrm>
            <a:off x="1306355" y="5363853"/>
            <a:ext cx="2050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cs typeface="Times New Roman" panose="02020603050405020304" pitchFamily="18" charset="0"/>
              </a:rPr>
              <a:t>HoG</a:t>
            </a:r>
            <a:r>
              <a:rPr lang="en-US" sz="2000" dirty="0">
                <a:cs typeface="Times New Roman" panose="02020603050405020304" pitchFamily="18" charset="0"/>
              </a:rPr>
              <a:t> Feature Map</a:t>
            </a:r>
            <a:endParaRPr lang="en-US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80264"/>
            <a:ext cx="609600" cy="16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639283"/>
            <a:ext cx="3048000" cy="17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2"/>
          <p:cNvSpPr/>
          <p:nvPr/>
        </p:nvSpPr>
        <p:spPr>
          <a:xfrm>
            <a:off x="4301093" y="5388114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cs typeface="Times New Roman" pitchFamily="18" charset="0"/>
              </a:rPr>
              <a:t>Pedestrian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cs typeface="Times New Roman" panose="02020603050405020304" pitchFamily="18" charset="0"/>
              </a:rPr>
              <a:t>Template</a:t>
            </a:r>
            <a:endParaRPr lang="en-US" sz="2000" dirty="0"/>
          </a:p>
        </p:txBody>
      </p:sp>
      <p:sp>
        <p:nvSpPr>
          <p:cNvPr id="13" name="Rectangle 32"/>
          <p:cNvSpPr/>
          <p:nvPr/>
        </p:nvSpPr>
        <p:spPr>
          <a:xfrm>
            <a:off x="5900273" y="5399610"/>
            <a:ext cx="2726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Detected Response Map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337153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B247F2-E1E0-4F8C-A5B2-983BDBE0243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096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Mixture of deformable part model</a:t>
            </a:r>
          </a:p>
          <a:p>
            <a:r>
              <a:rPr lang="en-US" altLang="zh-CN" sz="2800" dirty="0">
                <a:cs typeface="Times New Roman" pitchFamily="18" charset="0"/>
              </a:rPr>
              <a:t>Each object has global coarse template (root filters) + deformable finer parts (part filters)  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144271"/>
            <a:ext cx="3405924" cy="253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2656376" y="5650468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Root filters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886200" y="5650468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itchFamily="18" charset="0"/>
              </a:rPr>
              <a:t>Part filters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4983236" y="5650468"/>
            <a:ext cx="225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itchFamily="18" charset="0"/>
              </a:rPr>
              <a:t>Deformation weights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3968829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B247F2-E1E0-4F8C-A5B2-983BDBE0243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cs typeface="Times New Roman" pitchFamily="18" charset="0"/>
              </a:rPr>
              <a:t>HoG</a:t>
            </a:r>
            <a:r>
              <a:rPr lang="en-US" altLang="zh-CN" sz="2800" dirty="0">
                <a:cs typeface="Times New Roman" pitchFamily="18" charset="0"/>
              </a:rPr>
              <a:t> feature pyramid and object hypothesis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369456"/>
            <a:ext cx="3124200" cy="2478268"/>
          </a:xfrm>
          <a:prstGeom prst="rect">
            <a:avLst/>
          </a:prstGeom>
        </p:spPr>
      </p:pic>
      <p:sp>
        <p:nvSpPr>
          <p:cNvPr id="11" name="Rectangle 32"/>
          <p:cNvSpPr/>
          <p:nvPr/>
        </p:nvSpPr>
        <p:spPr>
          <a:xfrm>
            <a:off x="671423" y="5819924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Image Pyramid</a:t>
            </a:r>
            <a:endParaRPr lang="en-US" dirty="0"/>
          </a:p>
        </p:txBody>
      </p:sp>
      <p:sp>
        <p:nvSpPr>
          <p:cNvPr id="12" name="Rectangle 32"/>
          <p:cNvSpPr/>
          <p:nvPr/>
        </p:nvSpPr>
        <p:spPr>
          <a:xfrm>
            <a:off x="2272114" y="5829300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cs typeface="Times New Roman" panose="02020603050405020304" pitchFamily="18" charset="0"/>
              </a:rPr>
              <a:t>HoG</a:t>
            </a:r>
            <a:r>
              <a:rPr lang="en-US" dirty="0">
                <a:cs typeface="Times New Roman" panose="02020603050405020304" pitchFamily="18" charset="0"/>
              </a:rPr>
              <a:t> Feature Pyramid</a:t>
            </a:r>
            <a:endParaRPr 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3505200" y="3607832"/>
            <a:ext cx="685800" cy="22860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Rectangle 32"/>
          <p:cNvSpPr/>
          <p:nvPr/>
        </p:nvSpPr>
        <p:spPr>
          <a:xfrm>
            <a:off x="4114800" y="3352800"/>
            <a:ext cx="1588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Location of Root</a:t>
            </a:r>
            <a:endParaRPr lang="en-US" sz="1600" dirty="0"/>
          </a:p>
        </p:txBody>
      </p:sp>
      <p:sp>
        <p:nvSpPr>
          <p:cNvPr id="15" name="Rectangle 32"/>
          <p:cNvSpPr/>
          <p:nvPr/>
        </p:nvSpPr>
        <p:spPr>
          <a:xfrm>
            <a:off x="4191000" y="4619840"/>
            <a:ext cx="1601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cs typeface="Times New Roman" panose="02020603050405020304" pitchFamily="18" charset="0"/>
              </a:rPr>
              <a:t>Location of Parts</a:t>
            </a:r>
            <a:endParaRPr lang="en-US" sz="1600" dirty="0"/>
          </a:p>
        </p:txBody>
      </p:sp>
      <p:cxnSp>
        <p:nvCxnSpPr>
          <p:cNvPr id="16" name="直接箭头连接符 15"/>
          <p:cNvCxnSpPr>
            <a:cxnSpLocks/>
          </p:cNvCxnSpPr>
          <p:nvPr/>
        </p:nvCxnSpPr>
        <p:spPr>
          <a:xfrm flipH="1">
            <a:off x="3657601" y="4903558"/>
            <a:ext cx="658402" cy="30447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475" y="3590579"/>
            <a:ext cx="1292646" cy="207006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951522"/>
            <a:ext cx="4769177" cy="1401278"/>
          </a:xfrm>
          <a:prstGeom prst="rect">
            <a:avLst/>
          </a:prstGeom>
        </p:spPr>
      </p:pic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2342979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Overview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155686"/>
            <a:ext cx="6946001" cy="393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218992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Sample Results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2" y="2286000"/>
            <a:ext cx="7696200" cy="3124922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3687461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B247F2-E1E0-4F8C-A5B2-983BDBE0243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Sample Results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8" y="2097088"/>
            <a:ext cx="8001000" cy="32830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4221526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B247F2-E1E0-4F8C-A5B2-983BDBE0243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Sample Results</a:t>
            </a:r>
            <a:endParaRPr lang="zh-CN" altLang="en-US" sz="2800" dirty="0"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1112" y="6225215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+mj-lt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Felzenszwalb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R.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Girshick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McAllester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D. </a:t>
            </a:r>
            <a:r>
              <a:rPr lang="en-US" sz="1200" dirty="0" err="1">
                <a:solidFill>
                  <a:srgbClr val="222222"/>
                </a:solidFill>
                <a:latin typeface="+mj-lt"/>
              </a:rPr>
              <a:t>Ramanan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, Object Detection with Discriminatively Trained Part Based Models, PAMI 32(9), 2010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0"/>
            <a:ext cx="7772400" cy="318298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Deformable Part-based Model</a:t>
            </a:r>
          </a:p>
        </p:txBody>
      </p:sp>
    </p:spTree>
    <p:extLst>
      <p:ext uri="{BB962C8B-B14F-4D97-AF65-F5344CB8AC3E}">
        <p14:creationId xmlns:p14="http://schemas.microsoft.com/office/powerpoint/2010/main" val="530580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 </a:t>
            </a:r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based Approaches</a:t>
            </a:r>
          </a:p>
        </p:txBody>
      </p:sp>
    </p:spTree>
    <p:extLst>
      <p:ext uri="{BB962C8B-B14F-4D97-AF65-F5344CB8AC3E}">
        <p14:creationId xmlns:p14="http://schemas.microsoft.com/office/powerpoint/2010/main" val="902466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History of Deep Learning for </a:t>
            </a:r>
            <a:b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</a:t>
            </a:r>
          </a:p>
        </p:txBody>
      </p:sp>
      <p:cxnSp>
        <p:nvCxnSpPr>
          <p:cNvPr id="31" name="直接箭头连接符 30"/>
          <p:cNvCxnSpPr>
            <a:cxnSpLocks/>
          </p:cNvCxnSpPr>
          <p:nvPr/>
        </p:nvCxnSpPr>
        <p:spPr>
          <a:xfrm>
            <a:off x="381000" y="5118314"/>
            <a:ext cx="8458200" cy="29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350396" y="342118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Girshick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96529" y="5172670"/>
            <a:ext cx="13773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R-CNN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49.6%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024053" y="5172670"/>
            <a:ext cx="13773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rcnn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68.4%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8" descr="Karen Simonyan"/>
          <p:cNvSpPr>
            <a:spLocks noChangeAspect="1" noChangeArrowheads="1"/>
          </p:cNvSpPr>
          <p:nvPr/>
        </p:nvSpPr>
        <p:spPr bwMode="auto">
          <a:xfrm>
            <a:off x="3857036" y="42188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3782497" y="5172670"/>
            <a:ext cx="13773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rcnn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75.9%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716659" y="5172670"/>
            <a:ext cx="1377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82.2%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514054" y="5172670"/>
            <a:ext cx="1377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R-FCN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88.4%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0" descr="http://kaiminghe.com/img/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25055" b="18034"/>
          <a:stretch/>
        </p:blipFill>
        <p:spPr bwMode="auto">
          <a:xfrm>
            <a:off x="7771266" y="4003668"/>
            <a:ext cx="683660" cy="8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矩形 62"/>
          <p:cNvSpPr/>
          <p:nvPr/>
        </p:nvSpPr>
        <p:spPr>
          <a:xfrm>
            <a:off x="7479037" y="4778756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Kaiming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505763" y="4778756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Szegedy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12" descr="Christian Szegedy"/>
          <p:cNvSpPr>
            <a:spLocks noChangeAspect="1" noChangeArrowheads="1"/>
          </p:cNvSpPr>
          <p:nvPr/>
        </p:nvSpPr>
        <p:spPr bwMode="auto">
          <a:xfrm>
            <a:off x="4419600" y="42188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301" y="3980979"/>
            <a:ext cx="666323" cy="853554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761139" y="1752600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 detection accuracy has been increased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from 49.6%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mAP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to 88.4%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mAP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in only 3 years  </a:t>
            </a:r>
          </a:p>
        </p:txBody>
      </p:sp>
      <p:sp>
        <p:nvSpPr>
          <p:cNvPr id="2" name="AutoShape 2" descr="http://www.cs.unc.edu/~wliu/images/wliu.png"/>
          <p:cNvSpPr>
            <a:spLocks noChangeAspect="1" noChangeArrowheads="1"/>
          </p:cNvSpPr>
          <p:nvPr/>
        </p:nvSpPr>
        <p:spPr bwMode="auto">
          <a:xfrm>
            <a:off x="4419600" y="2819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57" y="2828828"/>
            <a:ext cx="657154" cy="821443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5960792" y="3635182"/>
            <a:ext cx="97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Liu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13" y="3969647"/>
            <a:ext cx="795695" cy="864886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810000" y="4778756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Shaoqing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</a:t>
            </a:r>
          </a:p>
        </p:txBody>
      </p:sp>
      <p:pic>
        <p:nvPicPr>
          <p:cNvPr id="13320" name="Picture 8" descr="http://www.rossgirshick.info/images/rbg-sma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872585" cy="8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矩形 43"/>
          <p:cNvSpPr/>
          <p:nvPr/>
        </p:nvSpPr>
        <p:spPr>
          <a:xfrm>
            <a:off x="2102996" y="4800600"/>
            <a:ext cx="1326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Girshick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8" descr="http://www.rossgirshick.info/images/rbg-sm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70" y="3965758"/>
            <a:ext cx="888711" cy="8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0" y="3781531"/>
            <a:ext cx="712858" cy="1072851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228600" y="4800600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Jitendra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Malik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13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789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Propose Object</a:t>
            </a:r>
          </a:p>
          <a:p>
            <a:pPr algn="ctr"/>
            <a:r>
              <a:rPr lang="en-US" altLang="zh-CN" dirty="0"/>
              <a:t>Location </a:t>
            </a:r>
          </a:p>
        </p:txBody>
      </p:sp>
      <p:sp>
        <p:nvSpPr>
          <p:cNvPr id="19" name="矩形 18"/>
          <p:cNvSpPr/>
          <p:nvPr/>
        </p:nvSpPr>
        <p:spPr>
          <a:xfrm>
            <a:off x="838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20" name="矩形 19"/>
          <p:cNvSpPr/>
          <p:nvPr/>
        </p:nvSpPr>
        <p:spPr>
          <a:xfrm>
            <a:off x="4739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Feature Representation</a:t>
            </a:r>
          </a:p>
        </p:txBody>
      </p:sp>
      <p:sp>
        <p:nvSpPr>
          <p:cNvPr id="30" name="矩形 29"/>
          <p:cNvSpPr/>
          <p:nvPr/>
        </p:nvSpPr>
        <p:spPr>
          <a:xfrm>
            <a:off x="669158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 Training</a:t>
            </a:r>
          </a:p>
        </p:txBody>
      </p:sp>
      <p:sp>
        <p:nvSpPr>
          <p:cNvPr id="31" name="箭头: 右 30"/>
          <p:cNvSpPr/>
          <p:nvPr/>
        </p:nvSpPr>
        <p:spPr>
          <a:xfrm>
            <a:off x="2573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箭头: 右 31"/>
          <p:cNvSpPr/>
          <p:nvPr/>
        </p:nvSpPr>
        <p:spPr>
          <a:xfrm>
            <a:off x="4550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箭头: 右 32"/>
          <p:cNvSpPr/>
          <p:nvPr/>
        </p:nvSpPr>
        <p:spPr>
          <a:xfrm>
            <a:off x="6478525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762000" y="1905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Learn feature representation, propose object location and recognition in an end-to-end manner. </a:t>
            </a:r>
          </a:p>
          <a:p>
            <a:r>
              <a:rPr lang="en-US" altLang="zh-CN" sz="2800" dirty="0">
                <a:cs typeface="Times New Roman" pitchFamily="18" charset="0"/>
              </a:rPr>
              <a:t>Advantages: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Work well under large-scale scenarios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Boost  the efficiency of object proposal generation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Achieve much better detection accuracy</a:t>
            </a:r>
          </a:p>
          <a:p>
            <a:r>
              <a:rPr lang="en-US" altLang="zh-CN" sz="2800" dirty="0">
                <a:cs typeface="Times New Roman" pitchFamily="18" charset="0"/>
              </a:rPr>
              <a:t>Disadvantage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Require large amount of annotations.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Unclear decision making (black box)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91870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Object Detection</a:t>
            </a:r>
            <a:r>
              <a:rPr lang="en-US" altLang="zh-CN" sz="2800" dirty="0">
                <a:cs typeface="Times New Roman" pitchFamily="18" charset="0"/>
              </a:rPr>
              <a:t>: Which objects and where?</a:t>
            </a:r>
          </a:p>
          <a:p>
            <a:pPr lvl="1"/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Localize</a:t>
            </a:r>
            <a:r>
              <a:rPr lang="en-US" altLang="zh-CN" sz="2400" dirty="0">
                <a:cs typeface="Times New Roman" pitchFamily="18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recognize</a:t>
            </a:r>
            <a:r>
              <a:rPr lang="en-US" altLang="zh-CN" sz="2400" dirty="0">
                <a:cs typeface="Times New Roman" pitchFamily="18" charset="0"/>
              </a:rPr>
              <a:t> the object inside the input image</a:t>
            </a:r>
          </a:p>
          <a:p>
            <a:pPr marL="0" indent="0">
              <a:buNone/>
            </a:pPr>
            <a:r>
              <a:rPr lang="en-US" altLang="zh-CN" sz="28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Detection?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43200"/>
            <a:ext cx="4762500" cy="318135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24200" y="2895600"/>
            <a:ext cx="1371600" cy="281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486400" y="3794125"/>
            <a:ext cx="685800" cy="473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667250" y="2879075"/>
            <a:ext cx="819150" cy="2683525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352800" y="4114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Horse</a:t>
            </a:r>
            <a:endParaRPr lang="zh-CN" altLang="en-US" sz="24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43550" y="3429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Horse</a:t>
            </a:r>
            <a:endParaRPr lang="zh-CN" altLang="en-US" sz="20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48200" y="34098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Person</a:t>
            </a:r>
            <a:endParaRPr lang="zh-CN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43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R.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J. Donahue, T. Darrell, and J. Malik, “</a:t>
            </a:r>
            <a:r>
              <a:rPr lang="en-US" altLang="zh-CN" sz="1400" i="1" dirty="0"/>
              <a:t>Rich feature hierarchies for accurate object detection and semantic segmentation</a:t>
            </a:r>
            <a:r>
              <a:rPr lang="en-US" altLang="zh-CN" sz="1400" dirty="0"/>
              <a:t>,” in CVPR, 2014.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400" dirty="0" err="1">
                <a:cs typeface="Times New Roman" panose="02020603050405020304" pitchFamily="18" charset="0"/>
              </a:rPr>
              <a:t>Girshick</a:t>
            </a:r>
            <a:r>
              <a:rPr lang="en-US" altLang="zh-CN" sz="2400" dirty="0">
                <a:cs typeface="Times New Roman" panose="02020603050405020304" pitchFamily="18" charset="0"/>
              </a:rPr>
              <a:t> et al. proposed to convert object detection into region classification, and employ CNNs to extract features.</a:t>
            </a:r>
            <a:endParaRPr lang="zh-CN" alt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Region with CNN Features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36611"/>
            <a:ext cx="6172200" cy="3825985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505700" y="597406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Figure from </a:t>
            </a:r>
            <a:r>
              <a:rPr lang="en-US" sz="1400" dirty="0" err="1"/>
              <a:t>Girshick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9168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R.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J. Donahue, T. Darrell, and J. Malik, “</a:t>
            </a:r>
            <a:r>
              <a:rPr lang="en-US" altLang="zh-CN" sz="1400" i="1" dirty="0"/>
              <a:t>Rich feature hierarchies for accurate object detection and semantic segmentation</a:t>
            </a:r>
            <a:r>
              <a:rPr lang="en-US" altLang="zh-CN" sz="1400" dirty="0"/>
              <a:t>,” in CVPR, 2014.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69" y="1571567"/>
            <a:ext cx="6496050" cy="18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952500" y="3696831"/>
            <a:ext cx="7239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cs typeface="Times New Roman" panose="02020603050405020304" pitchFamily="18" charset="0"/>
              </a:rPr>
              <a:t>Testing Phase: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Step1. Input an image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Step2. Use 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selective search</a:t>
            </a:r>
            <a:r>
              <a:rPr lang="en-US" altLang="zh-CN" sz="2000" dirty="0">
                <a:cs typeface="Times New Roman" panose="02020603050405020304" pitchFamily="18" charset="0"/>
              </a:rPr>
              <a:t> to obtain ~2k proposals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Step3. 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Warp</a:t>
            </a:r>
            <a:r>
              <a:rPr lang="en-US" altLang="zh-CN" sz="2000" dirty="0">
                <a:cs typeface="Times New Roman" panose="02020603050405020304" pitchFamily="18" charset="0"/>
              </a:rPr>
              <a:t> each proposal and apply 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CNN</a:t>
            </a:r>
            <a:r>
              <a:rPr lang="en-US" altLang="zh-CN" sz="2000" dirty="0">
                <a:cs typeface="Times New Roman" panose="02020603050405020304" pitchFamily="18" charset="0"/>
              </a:rPr>
              <a:t> to extract its features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Step4. Adopt 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class-specified SVM </a:t>
            </a:r>
            <a:r>
              <a:rPr lang="en-US" altLang="zh-CN" sz="2000" dirty="0">
                <a:cs typeface="Times New Roman" panose="02020603050405020304" pitchFamily="18" charset="0"/>
              </a:rPr>
              <a:t>to score each proposal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Step5. Rank the proposals and use NMS to get the </a:t>
            </a:r>
            <a:r>
              <a:rPr lang="en-US" altLang="zh-CN" sz="2000" dirty="0" err="1">
                <a:cs typeface="Times New Roman" panose="02020603050405020304" pitchFamily="18" charset="0"/>
              </a:rPr>
              <a:t>bboxes</a:t>
            </a:r>
            <a:r>
              <a:rPr lang="en-US" altLang="zh-CN" sz="2000" dirty="0"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Step6. Use class-specified </a:t>
            </a:r>
            <a:r>
              <a:rPr lang="en-US" altLang="zh-CN" sz="2000" dirty="0" err="1">
                <a:cs typeface="Times New Roman" panose="02020603050405020304" pitchFamily="18" charset="0"/>
              </a:rPr>
              <a:t>regressors</a:t>
            </a:r>
            <a:r>
              <a:rPr lang="en-US" altLang="zh-CN" sz="2000" dirty="0">
                <a:cs typeface="Times New Roman" panose="02020603050405020304" pitchFamily="18" charset="0"/>
              </a:rPr>
              <a:t> to refine the </a:t>
            </a:r>
            <a:r>
              <a:rPr lang="en-US" altLang="zh-CN" sz="2000" dirty="0" err="1">
                <a:cs typeface="Times New Roman" panose="02020603050405020304" pitchFamily="18" charset="0"/>
              </a:rPr>
              <a:t>bboxes</a:t>
            </a:r>
            <a:r>
              <a:rPr lang="en-US" altLang="zh-CN" sz="2000" dirty="0">
                <a:cs typeface="Times New Roman" panose="02020603050405020304" pitchFamily="18" charset="0"/>
              </a:rPr>
              <a:t>’ positions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Example: Region with CNN Features</a:t>
            </a:r>
          </a:p>
        </p:txBody>
      </p:sp>
    </p:spTree>
    <p:extLst>
      <p:ext uri="{BB962C8B-B14F-4D97-AF65-F5344CB8AC3E}">
        <p14:creationId xmlns:p14="http://schemas.microsoft.com/office/powerpoint/2010/main" val="3604566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Common Pipeline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dirty="0"/>
          </a:p>
          <a:p>
            <a:pPr marL="457200" lvl="1" indent="0">
              <a:buFont typeface="Arial" pitchFamily="34" charset="0"/>
              <a:buNone/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551835" y="21336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21336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21336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23622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2361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18"/>
          <p:cNvSpPr/>
          <p:nvPr/>
        </p:nvSpPr>
        <p:spPr>
          <a:xfrm>
            <a:off x="1584653" y="2971801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Collect image and object label pair (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, y)</a:t>
            </a:r>
            <a:endParaRPr lang="en-US" sz="1600" dirty="0"/>
          </a:p>
        </p:txBody>
      </p:sp>
      <p:sp>
        <p:nvSpPr>
          <p:cNvPr id="20" name="矩形: 圆角 19"/>
          <p:cNvSpPr/>
          <p:nvPr/>
        </p:nvSpPr>
        <p:spPr>
          <a:xfrm>
            <a:off x="3536289" y="2977877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Design the architecture of neural networks</a:t>
            </a:r>
            <a:endParaRPr lang="en-US" sz="1600" dirty="0"/>
          </a:p>
        </p:txBody>
      </p:sp>
      <p:sp>
        <p:nvSpPr>
          <p:cNvPr id="22" name="矩形: 圆角 21"/>
          <p:cNvSpPr/>
          <p:nvPr/>
        </p:nvSpPr>
        <p:spPr>
          <a:xfrm>
            <a:off x="5486399" y="2971800"/>
            <a:ext cx="1676401" cy="2009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Optimize the parameters of network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567434" y="5105400"/>
            <a:ext cx="650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Input: </a:t>
            </a:r>
            <a:r>
              <a:rPr lang="en-US" altLang="zh-CN" sz="2400" dirty="0">
                <a:cs typeface="Times New Roman" panose="02020603050405020304" pitchFamily="18" charset="0"/>
              </a:rPr>
              <a:t>Images and the corresponding </a:t>
            </a:r>
            <a:r>
              <a:rPr lang="en-US" altLang="zh-CN" sz="2400" dirty="0" err="1">
                <a:cs typeface="Times New Roman" panose="02020603050405020304" pitchFamily="18" charset="0"/>
              </a:rPr>
              <a:t>annotaions</a:t>
            </a:r>
            <a:r>
              <a:rPr lang="en-US" altLang="zh-CN" sz="2400" dirty="0"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400" b="1" dirty="0">
                <a:cs typeface="Times New Roman" panose="02020603050405020304" pitchFamily="18" charset="0"/>
              </a:rPr>
              <a:t>Output: </a:t>
            </a:r>
            <a:r>
              <a:rPr lang="en-US" altLang="zh-CN" sz="2400" dirty="0">
                <a:cs typeface="Times New Roman" panose="02020603050405020304" pitchFamily="18" charset="0"/>
              </a:rPr>
              <a:t>Trained network parameters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1941676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67" y="4105552"/>
            <a:ext cx="2535222" cy="1908331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Dataset Collection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Hard Negative Mining: To handle the imbalance of training samples, we pick out the hard/difficult negative samples which are easy to be misclassified. </a:t>
            </a:r>
          </a:p>
          <a:p>
            <a:pPr lvl="1"/>
            <a:endParaRPr lang="zh-CN" alt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  <p:sp>
        <p:nvSpPr>
          <p:cNvPr id="11" name="矩形 10"/>
          <p:cNvSpPr/>
          <p:nvPr/>
        </p:nvSpPr>
        <p:spPr>
          <a:xfrm>
            <a:off x="609600" y="6056074"/>
            <a:ext cx="3798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Negative Samples for the dog category</a:t>
            </a:r>
          </a:p>
          <a:p>
            <a:pPr algn="ctr"/>
            <a:r>
              <a:rPr lang="en-US" dirty="0"/>
              <a:t>(too many)</a:t>
            </a:r>
          </a:p>
        </p:txBody>
      </p:sp>
      <p:sp>
        <p:nvSpPr>
          <p:cNvPr id="12" name="矩形 11"/>
          <p:cNvSpPr/>
          <p:nvPr/>
        </p:nvSpPr>
        <p:spPr>
          <a:xfrm>
            <a:off x="1524001" y="4677846"/>
            <a:ext cx="6096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1981200" y="4636338"/>
            <a:ext cx="435335" cy="651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2286000" y="5439846"/>
            <a:ext cx="381000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 18"/>
          <p:cNvSpPr/>
          <p:nvPr/>
        </p:nvSpPr>
        <p:spPr>
          <a:xfrm>
            <a:off x="1241067" y="4909060"/>
            <a:ext cx="206733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9"/>
          <p:cNvSpPr/>
          <p:nvPr/>
        </p:nvSpPr>
        <p:spPr>
          <a:xfrm>
            <a:off x="3278341" y="5483220"/>
            <a:ext cx="206733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1524001" y="4202506"/>
            <a:ext cx="838199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/>
          <p:cNvSpPr/>
          <p:nvPr/>
        </p:nvSpPr>
        <p:spPr>
          <a:xfrm>
            <a:off x="2770819" y="5044790"/>
            <a:ext cx="838199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接箭头连接符 4"/>
          <p:cNvCxnSpPr>
            <a:cxnSpLocks/>
            <a:stCxn id="2" idx="3"/>
            <a:endCxn id="24" idx="1"/>
          </p:cNvCxnSpPr>
          <p:nvPr/>
        </p:nvCxnSpPr>
        <p:spPr>
          <a:xfrm flipV="1">
            <a:off x="3776289" y="5058846"/>
            <a:ext cx="1702652" cy="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41" y="4104680"/>
            <a:ext cx="2535222" cy="1908331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819956" y="4689162"/>
            <a:ext cx="6096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矩形 25"/>
          <p:cNvSpPr/>
          <p:nvPr/>
        </p:nvSpPr>
        <p:spPr>
          <a:xfrm>
            <a:off x="6231147" y="4601646"/>
            <a:ext cx="435335" cy="651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26"/>
          <p:cNvSpPr/>
          <p:nvPr/>
        </p:nvSpPr>
        <p:spPr>
          <a:xfrm>
            <a:off x="6535947" y="5405154"/>
            <a:ext cx="381000" cy="378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3886200" y="4373046"/>
            <a:ext cx="1516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Hard Negative</a:t>
            </a:r>
          </a:p>
          <a:p>
            <a:pPr algn="ctr"/>
            <a:r>
              <a:rPr lang="en-US" altLang="zh-CN" dirty="0"/>
              <a:t> Mining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4888644" y="6059269"/>
            <a:ext cx="3798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Negative Samples for the dog category</a:t>
            </a:r>
          </a:p>
          <a:p>
            <a:pPr algn="ctr"/>
            <a:r>
              <a:rPr lang="en-US" dirty="0"/>
              <a:t>(good)</a:t>
            </a:r>
          </a:p>
        </p:txBody>
      </p:sp>
      <p:sp>
        <p:nvSpPr>
          <p:cNvPr id="29" name="矩形 28"/>
          <p:cNvSpPr/>
          <p:nvPr/>
        </p:nvSpPr>
        <p:spPr>
          <a:xfrm>
            <a:off x="1524000" y="4650814"/>
            <a:ext cx="892535" cy="800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 29"/>
          <p:cNvSpPr/>
          <p:nvPr/>
        </p:nvSpPr>
        <p:spPr>
          <a:xfrm>
            <a:off x="1524000" y="4267200"/>
            <a:ext cx="2085018" cy="1594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/>
          <p:cNvSpPr/>
          <p:nvPr/>
        </p:nvSpPr>
        <p:spPr>
          <a:xfrm>
            <a:off x="1676400" y="4419600"/>
            <a:ext cx="1492030" cy="1442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77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r>
              <a:rPr lang="en-US" altLang="zh-CN" sz="2800" dirty="0">
                <a:cs typeface="Times New Roman" pitchFamily="18" charset="0"/>
              </a:rPr>
              <a:t>The Objectives of Network Design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Promote localization performance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Employ additional network layers to estimate object proposal </a:t>
            </a:r>
            <a:endParaRPr lang="en-US" altLang="zh-CN" sz="1200" dirty="0">
              <a:cs typeface="Times New Roman" pitchFamily="18" charset="0"/>
            </a:endParaRPr>
          </a:p>
          <a:p>
            <a:pPr lvl="1"/>
            <a:endParaRPr lang="en-US" altLang="zh-CN" sz="400" dirty="0">
              <a:cs typeface="Times New Roman" pitchFamily="18" charset="0"/>
            </a:endParaRPr>
          </a:p>
          <a:p>
            <a:pPr lvl="1"/>
            <a:r>
              <a:rPr lang="en-US" altLang="zh-CN" sz="2400" dirty="0">
                <a:cs typeface="Times New Roman" pitchFamily="18" charset="0"/>
              </a:rPr>
              <a:t>Promote recognition performance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Leverage new state-of-the art deep neural networks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Promote the whole detection efficiency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Simplify the detection process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Propose lightweight neural networks </a:t>
            </a:r>
            <a:endParaRPr lang="en-US" altLang="zh-CN" sz="28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1047432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FC layer needs a fixed-length input while conv layer can be adapted to arbitrary input size.</a:t>
            </a:r>
          </a:p>
          <a:p>
            <a:r>
              <a:rPr lang="en-US" altLang="zh-CN" sz="2400" dirty="0">
                <a:cs typeface="Times New Roman" panose="02020603050405020304" pitchFamily="18" charset="0"/>
              </a:rPr>
              <a:t>Thus SPP layer is a bridge between the conv and FC layer.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localization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152" y="2229680"/>
            <a:ext cx="7801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Spatial Pyramid Pooling Net</a:t>
            </a:r>
            <a:endParaRPr lang="zh-CN" altLang="en-US" sz="24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Kaiming</a:t>
            </a:r>
            <a:r>
              <a:rPr lang="en-US" altLang="zh-CN" sz="1400" dirty="0"/>
              <a:t> He, </a:t>
            </a:r>
            <a:r>
              <a:rPr lang="en-US" altLang="zh-CN" sz="1400" dirty="0" err="1"/>
              <a:t>Xiangyu</a:t>
            </a:r>
            <a:r>
              <a:rPr lang="en-US" altLang="zh-CN" sz="1400" dirty="0"/>
              <a:t> Zhang, </a:t>
            </a:r>
            <a:r>
              <a:rPr lang="en-US" altLang="zh-CN" sz="1400" dirty="0" err="1"/>
              <a:t>Shaoqing</a:t>
            </a:r>
            <a:r>
              <a:rPr lang="en-US" altLang="zh-CN" sz="1400" dirty="0"/>
              <a:t> Ren, Jian Sun, “</a:t>
            </a:r>
            <a:r>
              <a:rPr lang="en-US" altLang="zh-CN" sz="1400" i="1" dirty="0"/>
              <a:t>Spatial Pyramid Pooling in Deep Convolutional Networks for Visual Recognition</a:t>
            </a:r>
            <a:r>
              <a:rPr lang="en-US" altLang="zh-CN" sz="1400" dirty="0"/>
              <a:t>,” PAMI, 2015.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/>
          <a:stretch/>
        </p:blipFill>
        <p:spPr bwMode="auto">
          <a:xfrm>
            <a:off x="1219200" y="4330075"/>
            <a:ext cx="6573837" cy="1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67455"/>
            <a:ext cx="1924050" cy="136360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12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Kaiming</a:t>
            </a:r>
            <a:r>
              <a:rPr lang="en-US" altLang="zh-CN" sz="1400" dirty="0"/>
              <a:t> He, </a:t>
            </a:r>
            <a:r>
              <a:rPr lang="en-US" altLang="zh-CN" sz="1400" dirty="0" err="1"/>
              <a:t>Xiangyu</a:t>
            </a:r>
            <a:r>
              <a:rPr lang="en-US" altLang="zh-CN" sz="1400" dirty="0"/>
              <a:t> Zhang, </a:t>
            </a:r>
            <a:r>
              <a:rPr lang="en-US" altLang="zh-CN" sz="1400" dirty="0" err="1"/>
              <a:t>Shaoqing</a:t>
            </a:r>
            <a:r>
              <a:rPr lang="en-US" altLang="zh-CN" sz="1400" dirty="0"/>
              <a:t> Ren, Jian Sun, “</a:t>
            </a:r>
            <a:r>
              <a:rPr lang="en-US" altLang="zh-CN" sz="1400" i="1" dirty="0"/>
              <a:t>Spatial Pyramid Pooling in Deep Convolutional Networks for Visual Recognition</a:t>
            </a:r>
            <a:r>
              <a:rPr lang="en-US" altLang="zh-CN" sz="1400" dirty="0"/>
              <a:t>,” PAMI, 2015.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400" dirty="0">
                <a:cs typeface="Times New Roman" panose="02020603050405020304" pitchFamily="18" charset="0"/>
              </a:rPr>
              <a:t>Improve 1.2% </a:t>
            </a:r>
            <a:r>
              <a:rPr lang="en-US" altLang="zh-CN" sz="2400" dirty="0" err="1">
                <a:cs typeface="Times New Roman" panose="02020603050405020304" pitchFamily="18" charset="0"/>
              </a:rPr>
              <a:t>mAP</a:t>
            </a:r>
            <a:r>
              <a:rPr lang="en-US" altLang="zh-CN" sz="2400" dirty="0">
                <a:cs typeface="Times New Roman" panose="02020603050405020304" pitchFamily="18" charset="0"/>
              </a:rPr>
              <a:t> over R-CNN.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21" y="2362200"/>
            <a:ext cx="7153275" cy="24860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66" y="4999516"/>
            <a:ext cx="7029450" cy="9334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219200" y="3429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Max pooling</a:t>
            </a:r>
            <a:endParaRPr lang="zh-CN" altLang="en-US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6543443" y="297850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filter number</a:t>
            </a:r>
            <a:endParaRPr lang="zh-CN" altLang="en-US" b="1" dirty="0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Spatial Pyramid Pooling Net</a:t>
            </a:r>
          </a:p>
        </p:txBody>
      </p:sp>
    </p:spTree>
    <p:extLst>
      <p:ext uri="{BB962C8B-B14F-4D97-AF65-F5344CB8AC3E}">
        <p14:creationId xmlns:p14="http://schemas.microsoft.com/office/powerpoint/2010/main" val="3720672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Joint the feature extractor, classifier, </a:t>
            </a:r>
            <a:r>
              <a:rPr lang="en-US" altLang="zh-CN" sz="2400" dirty="0" err="1">
                <a:cs typeface="Times New Roman" panose="02020603050405020304" pitchFamily="18" charset="0"/>
              </a:rPr>
              <a:t>regressor</a:t>
            </a:r>
            <a:r>
              <a:rPr lang="en-US" altLang="zh-CN" sz="2400" dirty="0">
                <a:cs typeface="Times New Roman" panose="02020603050405020304" pitchFamily="18" charset="0"/>
              </a:rPr>
              <a:t> together in a unified framework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localization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152" y="2281535"/>
            <a:ext cx="7801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Fast R-CNN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40" y="3657600"/>
            <a:ext cx="6145142" cy="218725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29940" y="6277302"/>
            <a:ext cx="7607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Ross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Fast R-CNN, ICCV 2015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34692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Avoid redundant computation via Region of Interest projection.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localization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152" y="2281535"/>
            <a:ext cx="7801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Fast R-CNN</a:t>
            </a:r>
          </a:p>
        </p:txBody>
      </p:sp>
      <p:sp>
        <p:nvSpPr>
          <p:cNvPr id="24" name="矩形 23"/>
          <p:cNvSpPr/>
          <p:nvPr/>
        </p:nvSpPr>
        <p:spPr>
          <a:xfrm>
            <a:off x="829940" y="6277302"/>
            <a:ext cx="7607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Ross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Fast R-CNN, ICCV 2015</a:t>
            </a:r>
            <a:endParaRPr lang="zh-CN" altLang="en-US" sz="14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638212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809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Motivation: predicts object positions &amp; their </a:t>
            </a:r>
            <a:r>
              <a:rPr lang="en-US" altLang="zh-CN" sz="2400" dirty="0" err="1">
                <a:cs typeface="Times New Roman" panose="02020603050405020304" pitchFamily="18" charset="0"/>
              </a:rPr>
              <a:t>objectness</a:t>
            </a:r>
            <a:r>
              <a:rPr lang="en-US" altLang="zh-CN" sz="2400" dirty="0">
                <a:cs typeface="Times New Roman" panose="02020603050405020304" pitchFamily="18" charset="0"/>
              </a:rPr>
              <a:t> under defined anchor boxes (Region Proposal Networks)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localization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152" y="2229680"/>
            <a:ext cx="7801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Faster R-CNN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3475120"/>
            <a:ext cx="7477125" cy="26193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002657" y="6106180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Shaoqing</a:t>
            </a:r>
            <a:r>
              <a:rPr lang="en-US" altLang="zh-CN" sz="1400" dirty="0"/>
              <a:t> Ren, </a:t>
            </a:r>
            <a:r>
              <a:rPr lang="en-US" altLang="zh-CN" sz="1400" dirty="0" err="1"/>
              <a:t>Kaiming</a:t>
            </a:r>
            <a:r>
              <a:rPr lang="en-US" altLang="zh-CN" sz="1400" dirty="0"/>
              <a:t> He, Ross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Jian Sun, Faster R-CNN: Towards Real-Time Object Detection with Region Proposal Networks, In NIPS 2015.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253043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Image Classification vs Object Detection</a:t>
            </a:r>
            <a:r>
              <a:rPr lang="en-US" altLang="zh-CN" sz="2800" dirty="0"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</a:t>
            </a:r>
            <a:r>
              <a:rPr kumimoji="1"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Detection?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67400" y="58336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Slides from Ross </a:t>
            </a:r>
            <a:r>
              <a:rPr lang="en-US" sz="1600" dirty="0" err="1"/>
              <a:t>Girshick</a:t>
            </a:r>
            <a:r>
              <a:rPr lang="en-US" sz="1600" dirty="0"/>
              <a:t>, 2014 </a:t>
            </a:r>
          </a:p>
        </p:txBody>
      </p:sp>
      <p:grpSp>
        <p:nvGrpSpPr>
          <p:cNvPr id="13" name="Group 3"/>
          <p:cNvGrpSpPr/>
          <p:nvPr/>
        </p:nvGrpSpPr>
        <p:grpSpPr>
          <a:xfrm>
            <a:off x="1795950" y="2209800"/>
            <a:ext cx="2753046" cy="3552170"/>
            <a:chOff x="598949" y="1209424"/>
            <a:chExt cx="3363327" cy="4263745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49" y="1209424"/>
              <a:ext cx="3363327" cy="4263745"/>
            </a:xfrm>
            <a:prstGeom prst="rect">
              <a:avLst/>
            </a:prstGeom>
          </p:spPr>
        </p:pic>
        <p:sp>
          <p:nvSpPr>
            <p:cNvPr id="18" name="TextBox 5"/>
            <p:cNvSpPr txBox="1"/>
            <p:nvPr/>
          </p:nvSpPr>
          <p:spPr>
            <a:xfrm>
              <a:off x="689310" y="1280407"/>
              <a:ext cx="29263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</p:txBody>
        </p:sp>
      </p:grpSp>
      <p:grpSp>
        <p:nvGrpSpPr>
          <p:cNvPr id="25" name="Group 6"/>
          <p:cNvGrpSpPr/>
          <p:nvPr/>
        </p:nvGrpSpPr>
        <p:grpSpPr>
          <a:xfrm>
            <a:off x="4724400" y="2209800"/>
            <a:ext cx="2753046" cy="3552170"/>
            <a:chOff x="4896483" y="1209424"/>
            <a:chExt cx="3363327" cy="4263745"/>
          </a:xfrm>
        </p:grpSpPr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6483" y="1209424"/>
              <a:ext cx="3363327" cy="4263745"/>
            </a:xfrm>
            <a:prstGeom prst="rect">
              <a:avLst/>
            </a:prstGeom>
          </p:spPr>
        </p:pic>
        <p:sp>
          <p:nvSpPr>
            <p:cNvPr id="27" name="Rectangle 8"/>
            <p:cNvSpPr/>
            <p:nvPr/>
          </p:nvSpPr>
          <p:spPr>
            <a:xfrm>
              <a:off x="5197642" y="3200400"/>
              <a:ext cx="1191126" cy="1395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Rectangle 9"/>
            <p:cNvSpPr/>
            <p:nvPr/>
          </p:nvSpPr>
          <p:spPr>
            <a:xfrm>
              <a:off x="6436895" y="3376863"/>
              <a:ext cx="1728537" cy="15199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5149514" y="3141241"/>
              <a:ext cx="864067" cy="4802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6388769" y="3341297"/>
              <a:ext cx="835005" cy="4802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734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Motivation: Address localization problem in a coarse to fine manner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localization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0152" y="2229680"/>
            <a:ext cx="7801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Fine Grained Search via Structured SVM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48340"/>
          <a:stretch/>
        </p:blipFill>
        <p:spPr>
          <a:xfrm>
            <a:off x="1447800" y="3581311"/>
            <a:ext cx="6406082" cy="24384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Y. Zhang, K. Sohn, R. Villegas, G. Pan, and H. Lee. Improving object detection with deep convolutional networks via bayesian optimization and structured prediction. In CVPR, 2015.</a:t>
            </a:r>
          </a:p>
        </p:txBody>
      </p:sp>
    </p:spTree>
    <p:extLst>
      <p:ext uri="{BB962C8B-B14F-4D97-AF65-F5344CB8AC3E}">
        <p14:creationId xmlns:p14="http://schemas.microsoft.com/office/powerpoint/2010/main" val="32090152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Multi-region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Extracted features are sensitive to inaccurate localizations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Effective. E.g., (</a:t>
            </a:r>
            <a:r>
              <a:rPr lang="en-US" altLang="zh-CN" sz="2000" dirty="0" err="1"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cs typeface="Times New Roman" panose="02020603050405020304" pitchFamily="18" charset="0"/>
              </a:rPr>
              <a:t>) contributes 1.2% on VOC2007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Recognition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74763" y="2229680"/>
            <a:ext cx="937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Multi-region &amp; semantic segmentation-aware CNN model</a:t>
            </a:r>
          </a:p>
          <a:p>
            <a:pPr eaLnBrk="1" hangingPunct="1"/>
            <a:endParaRPr lang="en-US" altLang="zh-CN" sz="24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Spyros </a:t>
            </a:r>
            <a:r>
              <a:rPr lang="en-US" altLang="zh-CN" sz="1400" dirty="0" err="1"/>
              <a:t>Gidaris</a:t>
            </a:r>
            <a:r>
              <a:rPr lang="en-US" altLang="zh-CN" sz="1400" dirty="0"/>
              <a:t>, Nikos </a:t>
            </a:r>
            <a:r>
              <a:rPr lang="en-US" altLang="zh-CN" sz="1400" dirty="0" err="1"/>
              <a:t>Komodakis</a:t>
            </a:r>
            <a:r>
              <a:rPr lang="en-US" altLang="zh-CN" sz="1400" dirty="0"/>
              <a:t>. Object detection via a multi-region &amp; semantic segmentation-aware CNN model. ICCV 2015.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60" y="3846666"/>
            <a:ext cx="7127502" cy="25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81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Semantic Segmentation-Aware </a:t>
            </a:r>
            <a:b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CNN Features</a:t>
            </a:r>
          </a:p>
        </p:txBody>
      </p:sp>
      <p:sp>
        <p:nvSpPr>
          <p:cNvPr id="18" name="矩形 1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Spyros </a:t>
            </a:r>
            <a:r>
              <a:rPr lang="en-US" altLang="zh-CN" sz="1400" dirty="0" err="1"/>
              <a:t>Gidaris</a:t>
            </a:r>
            <a:r>
              <a:rPr lang="en-US" altLang="zh-CN" sz="1400" dirty="0"/>
              <a:t>, Nikos </a:t>
            </a:r>
            <a:r>
              <a:rPr lang="en-US" altLang="zh-CN" sz="1400" dirty="0" err="1"/>
              <a:t>Komodakis</a:t>
            </a:r>
            <a:r>
              <a:rPr lang="en-US" altLang="zh-CN" sz="1400" dirty="0"/>
              <a:t>. Object detection via a multi-region &amp; semantic segmentation-aware CNN model. ICCV 2015.</a:t>
            </a:r>
            <a:endParaRPr lang="zh-CN" altLang="en-US" sz="1400" dirty="0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Semantic Segmentation-Aware CNN Features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Segmentation cues help object detection</a:t>
            </a:r>
          </a:p>
          <a:p>
            <a:r>
              <a:rPr lang="en-US" altLang="zh-CN" sz="2400" dirty="0">
                <a:cs typeface="Times New Roman" panose="02020603050405020304" pitchFamily="18" charset="0"/>
              </a:rPr>
              <a:t>Activation-maps: class-specific foreground Segmentation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Fully Conv Nets and Weakly Supervised Training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Channel reduction (4096 converged, 512 for further fine-tuning)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89681"/>
            <a:ext cx="3165888" cy="24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536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Semantic Segmentation-Aware </a:t>
            </a:r>
            <a:b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CNN Features</a:t>
            </a:r>
          </a:p>
        </p:txBody>
      </p:sp>
      <p:sp>
        <p:nvSpPr>
          <p:cNvPr id="18" name="矩形 1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Spyros </a:t>
            </a:r>
            <a:r>
              <a:rPr lang="en-US" altLang="zh-CN" sz="1400" dirty="0" err="1"/>
              <a:t>Gidaris</a:t>
            </a:r>
            <a:r>
              <a:rPr lang="en-US" altLang="zh-CN" sz="1400" dirty="0"/>
              <a:t>, Nikos </a:t>
            </a:r>
            <a:r>
              <a:rPr lang="en-US" altLang="zh-CN" sz="1400" dirty="0" err="1"/>
              <a:t>Komodakis</a:t>
            </a:r>
            <a:r>
              <a:rPr lang="en-US" altLang="zh-CN" sz="1400" dirty="0"/>
              <a:t>. Object detection via a multi-region &amp; semantic segmentation-aware CNN model. ICCV 2015.</a:t>
            </a:r>
            <a:endParaRPr lang="zh-CN" altLang="en-US" sz="1400" dirty="0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The whole architecture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89681"/>
            <a:ext cx="3165888" cy="24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15" y="2131699"/>
            <a:ext cx="6779419" cy="411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990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8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Classify and locate objects accurately and efficiently, without using bounding box annotations.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Approach object classification problem by zooming onto promising image boxes.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Recognition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7237" y="2229680"/>
            <a:ext cx="6704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 err="1">
                <a:solidFill>
                  <a:srgbClr val="A20000"/>
                </a:solidFill>
                <a:latin typeface="Calisto MT" pitchFamily="18" charset="0"/>
              </a:rPr>
              <a:t>ProNet</a:t>
            </a:r>
            <a:endParaRPr lang="en-US" altLang="zh-CN" sz="2400" b="1" dirty="0">
              <a:solidFill>
                <a:srgbClr val="A20000"/>
              </a:solidFill>
              <a:latin typeface="Calisto MT" pitchFamily="18" charset="0"/>
            </a:endParaRPr>
          </a:p>
          <a:p>
            <a:pPr eaLnBrk="1" hangingPunct="1"/>
            <a:endParaRPr lang="en-US" altLang="zh-CN" sz="24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Chen Sun, Manohar </a:t>
            </a:r>
            <a:r>
              <a:rPr lang="en-US" altLang="zh-CN" sz="1400" dirty="0" err="1"/>
              <a:t>Paluri</a:t>
            </a:r>
            <a:r>
              <a:rPr lang="en-US" altLang="zh-CN" sz="1400" dirty="0"/>
              <a:t>, Ronan </a:t>
            </a:r>
            <a:r>
              <a:rPr lang="en-US" altLang="zh-CN" sz="1400" dirty="0" err="1"/>
              <a:t>Collobert</a:t>
            </a:r>
            <a:r>
              <a:rPr lang="en-US" altLang="zh-CN" sz="1400" dirty="0"/>
              <a:t>, Ram </a:t>
            </a:r>
            <a:r>
              <a:rPr lang="en-US" altLang="zh-CN" sz="1400" dirty="0" err="1"/>
              <a:t>Nevatia</a:t>
            </a:r>
            <a:r>
              <a:rPr lang="en-US" altLang="zh-CN" sz="1400" dirty="0"/>
              <a:t>, and </a:t>
            </a:r>
            <a:r>
              <a:rPr lang="en-US" altLang="zh-CN" sz="1400" dirty="0" err="1"/>
              <a:t>Lubomir</a:t>
            </a:r>
            <a:r>
              <a:rPr lang="en-US" altLang="zh-CN" sz="1400" dirty="0"/>
              <a:t> </a:t>
            </a:r>
            <a:r>
              <a:rPr lang="en-US" altLang="zh-CN" sz="1400" dirty="0" err="1"/>
              <a:t>Bourdev</a:t>
            </a:r>
            <a:r>
              <a:rPr lang="en-US" altLang="zh-CN" sz="1400" dirty="0"/>
              <a:t>. </a:t>
            </a:r>
            <a:r>
              <a:rPr lang="en-US" altLang="zh-CN" sz="1400" dirty="0" err="1"/>
              <a:t>ProNet</a:t>
            </a:r>
            <a:r>
              <a:rPr lang="en-US" altLang="zh-CN" sz="1400" dirty="0"/>
              <a:t>: Learning to Propose Object-specific Boxes for Cascaded Neural Networks. In CVPR 2016.</a:t>
            </a:r>
          </a:p>
        </p:txBody>
      </p:sp>
    </p:spTree>
    <p:extLst>
      <p:ext uri="{BB962C8B-B14F-4D97-AF65-F5344CB8AC3E}">
        <p14:creationId xmlns:p14="http://schemas.microsoft.com/office/powerpoint/2010/main" val="2290819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Motivation</a:t>
            </a: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Chen Sun, Manohar </a:t>
            </a:r>
            <a:r>
              <a:rPr lang="en-US" altLang="zh-CN" sz="1400" dirty="0" err="1"/>
              <a:t>Paluri</a:t>
            </a:r>
            <a:r>
              <a:rPr lang="en-US" altLang="zh-CN" sz="1400" dirty="0"/>
              <a:t>, Ronan </a:t>
            </a:r>
            <a:r>
              <a:rPr lang="en-US" altLang="zh-CN" sz="1400" dirty="0" err="1"/>
              <a:t>Collobert</a:t>
            </a:r>
            <a:r>
              <a:rPr lang="en-US" altLang="zh-CN" sz="1400" dirty="0"/>
              <a:t>, Ram </a:t>
            </a:r>
            <a:r>
              <a:rPr lang="en-US" altLang="zh-CN" sz="1400" dirty="0" err="1"/>
              <a:t>Nevatia</a:t>
            </a:r>
            <a:r>
              <a:rPr lang="en-US" altLang="zh-CN" sz="1400" dirty="0"/>
              <a:t>, and </a:t>
            </a:r>
            <a:r>
              <a:rPr lang="en-US" altLang="zh-CN" sz="1400" dirty="0" err="1"/>
              <a:t>Lubomir</a:t>
            </a:r>
            <a:r>
              <a:rPr lang="en-US" altLang="zh-CN" sz="1400" dirty="0"/>
              <a:t> </a:t>
            </a:r>
            <a:r>
              <a:rPr lang="en-US" altLang="zh-CN" sz="1400" dirty="0" err="1"/>
              <a:t>Bourdev</a:t>
            </a:r>
            <a:r>
              <a:rPr lang="en-US" altLang="zh-CN" sz="1400" dirty="0"/>
              <a:t>. </a:t>
            </a:r>
            <a:r>
              <a:rPr lang="en-US" altLang="zh-CN" sz="1400" dirty="0" err="1"/>
              <a:t>ProNet</a:t>
            </a:r>
            <a:r>
              <a:rPr lang="en-US" altLang="zh-CN" sz="1400" dirty="0"/>
              <a:t>: Learning to Propose Object-specific Boxes for Cascaded Neural Networks. In CVPR 2016.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192307"/>
            <a:ext cx="5510211" cy="404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391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It first applies a multi-scale fully-convolutional network to select boxes that are likely to contain objects. 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It then feeds the selected boxes to CNNs trained on harder instances for verification.</a:t>
            </a:r>
          </a:p>
          <a:p>
            <a:endParaRPr lang="en-US" altLang="zh-CN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Chen Sun, Manohar </a:t>
            </a:r>
            <a:r>
              <a:rPr lang="en-US" altLang="zh-CN" sz="1400" dirty="0" err="1"/>
              <a:t>Paluri</a:t>
            </a:r>
            <a:r>
              <a:rPr lang="en-US" altLang="zh-CN" sz="1400" dirty="0"/>
              <a:t>, Ronan </a:t>
            </a:r>
            <a:r>
              <a:rPr lang="en-US" altLang="zh-CN" sz="1400" dirty="0" err="1"/>
              <a:t>Collobert</a:t>
            </a:r>
            <a:r>
              <a:rPr lang="en-US" altLang="zh-CN" sz="1400" dirty="0"/>
              <a:t>, Ram </a:t>
            </a:r>
            <a:r>
              <a:rPr lang="en-US" altLang="zh-CN" sz="1400" dirty="0" err="1"/>
              <a:t>Nevatia</a:t>
            </a:r>
            <a:r>
              <a:rPr lang="en-US" altLang="zh-CN" sz="1400" dirty="0"/>
              <a:t>, and </a:t>
            </a:r>
            <a:r>
              <a:rPr lang="en-US" altLang="zh-CN" sz="1400" dirty="0" err="1"/>
              <a:t>Lubomir</a:t>
            </a:r>
            <a:r>
              <a:rPr lang="en-US" altLang="zh-CN" sz="1400" dirty="0"/>
              <a:t> </a:t>
            </a:r>
            <a:r>
              <a:rPr lang="en-US" altLang="zh-CN" sz="1400" dirty="0" err="1"/>
              <a:t>Bourdev</a:t>
            </a:r>
            <a:r>
              <a:rPr lang="en-US" altLang="zh-CN" sz="1400" dirty="0"/>
              <a:t>. </a:t>
            </a:r>
            <a:r>
              <a:rPr lang="en-US" altLang="zh-CN" sz="1400" dirty="0" err="1"/>
              <a:t>ProNet</a:t>
            </a:r>
            <a:r>
              <a:rPr lang="en-US" altLang="zh-CN" sz="1400" dirty="0"/>
              <a:t>: Learning to Propose Object-specific Boxes for Cascaded Neural Networks. In CVPR 2016.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87637"/>
            <a:ext cx="6858000" cy="25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8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Object rotation, within-class variability and between-class similarity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Recognition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326824"/>
            <a:ext cx="6173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RIFD-CNN</a:t>
            </a: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Gong Cheng, </a:t>
            </a:r>
            <a:r>
              <a:rPr lang="en-US" altLang="zh-CN" sz="1400" dirty="0" err="1"/>
              <a:t>Peicheng</a:t>
            </a:r>
            <a:r>
              <a:rPr lang="en-US" altLang="zh-CN" sz="1400" dirty="0"/>
              <a:t> Zhou, </a:t>
            </a:r>
            <a:r>
              <a:rPr lang="en-US" altLang="zh-CN" sz="1400" dirty="0" err="1"/>
              <a:t>Junwei</a:t>
            </a:r>
            <a:r>
              <a:rPr lang="en-US" altLang="zh-CN" sz="1400" dirty="0"/>
              <a:t> Han. RIFD-CNN: Rotation-Invariant and Fisher Discriminative Convolutional Neural Networks for Object Detection. In CVPR 2016.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t="7989"/>
          <a:stretch/>
        </p:blipFill>
        <p:spPr>
          <a:xfrm>
            <a:off x="520188" y="3465707"/>
            <a:ext cx="3899412" cy="14582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t="7531"/>
          <a:stretch/>
        </p:blipFill>
        <p:spPr>
          <a:xfrm>
            <a:off x="4572000" y="3485581"/>
            <a:ext cx="3948112" cy="14383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 t="4873"/>
          <a:stretch/>
        </p:blipFill>
        <p:spPr>
          <a:xfrm>
            <a:off x="2718686" y="4912941"/>
            <a:ext cx="3605913" cy="13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4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learn a rotation-invariant and Fisher discriminative CNN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RIFD-CNN</a:t>
            </a:r>
          </a:p>
        </p:txBody>
      </p:sp>
      <p:sp>
        <p:nvSpPr>
          <p:cNvPr id="8" name="矩形 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Gong Cheng, </a:t>
            </a:r>
            <a:r>
              <a:rPr lang="en-US" altLang="zh-CN" sz="1400" dirty="0" err="1"/>
              <a:t>Peicheng</a:t>
            </a:r>
            <a:r>
              <a:rPr lang="en-US" altLang="zh-CN" sz="1400" dirty="0"/>
              <a:t> Zhou, </a:t>
            </a:r>
            <a:r>
              <a:rPr lang="en-US" altLang="zh-CN" sz="1400" dirty="0" err="1"/>
              <a:t>Junwei</a:t>
            </a:r>
            <a:r>
              <a:rPr lang="en-US" altLang="zh-CN" sz="1400" dirty="0"/>
              <a:t> Han. RIFD-CNN: Rotation-Invariant and Fisher Discriminative Convolutional Neural Networks for Object Detection. In CVPR 2016.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" y="2819400"/>
            <a:ext cx="9144000" cy="29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0366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44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4000" dirty="0">
              <a:cs typeface="Times New Roman" panose="02020603050405020304" pitchFamily="18" charset="0"/>
            </a:endParaRPr>
          </a:p>
          <a:p>
            <a:r>
              <a:rPr lang="en-US" altLang="zh-CN" sz="2800" dirty="0">
                <a:cs typeface="Times New Roman" panose="02020603050405020304" pitchFamily="18" charset="0"/>
              </a:rPr>
              <a:t>Motivation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Model object detection as a regression like human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4478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4478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4478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6764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6756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Efficiency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133600"/>
            <a:ext cx="815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YOLO: Unified, Real-Time Object Detection</a:t>
            </a:r>
          </a:p>
        </p:txBody>
      </p:sp>
      <p:sp>
        <p:nvSpPr>
          <p:cNvPr id="18" name="矩形 1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Joseph </a:t>
            </a:r>
            <a:r>
              <a:rPr lang="en-US" altLang="zh-CN" sz="1400" dirty="0" err="1"/>
              <a:t>Redmon</a:t>
            </a:r>
            <a:r>
              <a:rPr lang="en-US" altLang="zh-CN" sz="1400" dirty="0"/>
              <a:t>, Santosh </a:t>
            </a:r>
            <a:r>
              <a:rPr lang="en-US" altLang="zh-CN" sz="1400" dirty="0" err="1"/>
              <a:t>Divvala</a:t>
            </a:r>
            <a:r>
              <a:rPr lang="en-US" altLang="zh-CN" sz="1400" dirty="0"/>
              <a:t>, Ross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Ali </a:t>
            </a:r>
            <a:r>
              <a:rPr lang="en-US" altLang="zh-CN" sz="1400" dirty="0" err="1"/>
              <a:t>Farhadi</a:t>
            </a:r>
            <a:r>
              <a:rPr lang="en-US" altLang="zh-CN" sz="1400" dirty="0"/>
              <a:t>, You Only Look Once: Unified, Real-Time Object Detection, In CVPR 2016.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424624"/>
            <a:ext cx="4572000" cy="29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cs typeface="Times New Roman" pitchFamily="18" charset="0"/>
              </a:rPr>
              <a:t>Applications</a:t>
            </a:r>
            <a:r>
              <a:rPr lang="en-US" altLang="zh-CN" sz="2800" dirty="0">
                <a:cs typeface="Times New Roman" pitchFamily="18" charset="0"/>
              </a:rPr>
              <a:t>: Advanced Driver Assistance Systems, Video Surveillance, Multi-object Tracking, Image Retrieval etc.</a:t>
            </a:r>
          </a:p>
          <a:p>
            <a:endParaRPr lang="en-US" altLang="zh-CN" sz="2800" dirty="0"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Application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2" descr="Image result for 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3" y="3546129"/>
            <a:ext cx="3314700" cy="179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tse1.mm.bing.net/th?&amp;id=OIP.Mb23c02b1e7638c62a743c26e8ae43beaH0&amp;w=300&amp;h=225&amp;c=0&amp;pid=1.9&amp;rs=0&amp;p=0&amp;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43" y="3457283"/>
            <a:ext cx="2610053" cy="19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multi-object trac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19068" r="20313" b="9752"/>
          <a:stretch/>
        </p:blipFill>
        <p:spPr bwMode="auto">
          <a:xfrm>
            <a:off x="6477000" y="3457283"/>
            <a:ext cx="2430074" cy="19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07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3822341"/>
            <a:ext cx="8943975" cy="25527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8" y="2717294"/>
            <a:ext cx="3571875" cy="1057275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Methodology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Leaky rectified linear activation on 24 convolutional and 2 fully connected layers: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YOLO: Unified, Real-Time Object Detection</a:t>
            </a:r>
          </a:p>
        </p:txBody>
      </p:sp>
      <p:sp>
        <p:nvSpPr>
          <p:cNvPr id="18" name="矩形 17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Joseph </a:t>
            </a:r>
            <a:r>
              <a:rPr lang="en-US" altLang="zh-CN" sz="1400" dirty="0" err="1"/>
              <a:t>Redmon</a:t>
            </a:r>
            <a:r>
              <a:rPr lang="en-US" altLang="zh-CN" sz="1400" dirty="0"/>
              <a:t>, Santosh </a:t>
            </a:r>
            <a:r>
              <a:rPr lang="en-US" altLang="zh-CN" sz="1400" dirty="0" err="1"/>
              <a:t>Divvala</a:t>
            </a:r>
            <a:r>
              <a:rPr lang="en-US" altLang="zh-CN" sz="1400" dirty="0"/>
              <a:t>, Ross </a:t>
            </a:r>
            <a:r>
              <a:rPr lang="en-US" altLang="zh-CN" sz="1400" dirty="0" err="1"/>
              <a:t>Girshick</a:t>
            </a:r>
            <a:r>
              <a:rPr lang="en-US" altLang="zh-CN" sz="1400" dirty="0"/>
              <a:t>, Ali </a:t>
            </a:r>
            <a:r>
              <a:rPr lang="en-US" altLang="zh-CN" sz="1400" dirty="0" err="1"/>
              <a:t>Farhadi</a:t>
            </a:r>
            <a:r>
              <a:rPr lang="en-US" altLang="zh-CN" sz="1400" dirty="0"/>
              <a:t>, You Only Look Once: Unified, Real-Time Object Detection, In CVPR 2016.</a:t>
            </a:r>
          </a:p>
        </p:txBody>
      </p:sp>
    </p:spTree>
    <p:extLst>
      <p:ext uri="{BB962C8B-B14F-4D97-AF65-F5344CB8AC3E}">
        <p14:creationId xmlns:p14="http://schemas.microsoft.com/office/powerpoint/2010/main" val="688265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000" dirty="0"/>
              <a:t>Discretizes the output space of bounding boxes into a set of default boxes over </a:t>
            </a:r>
            <a:r>
              <a:rPr lang="en-US" altLang="zh-CN" sz="2000" b="1" dirty="0">
                <a:solidFill>
                  <a:srgbClr val="FF0000"/>
                </a:solidFill>
              </a:rPr>
              <a:t>different aspect ratios </a:t>
            </a:r>
            <a:r>
              <a:rPr lang="en-US" altLang="zh-CN" sz="2000" dirty="0"/>
              <a:t>and </a:t>
            </a:r>
            <a:r>
              <a:rPr lang="en-US" altLang="zh-CN" sz="2000" b="1" dirty="0">
                <a:solidFill>
                  <a:srgbClr val="FF0000"/>
                </a:solidFill>
              </a:rPr>
              <a:t>scales</a:t>
            </a:r>
            <a:r>
              <a:rPr lang="en-US" altLang="zh-CN" sz="2000" dirty="0"/>
              <a:t> per feature map location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Efficiency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326824"/>
            <a:ext cx="815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Example:SSD:Single Shot MultiBox Detector </a:t>
            </a:r>
            <a:endParaRPr lang="en-US" altLang="zh-CN" sz="24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9940" y="6277302"/>
            <a:ext cx="7607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Wei Liu et al. SSD: Single Shot </a:t>
            </a:r>
            <a:r>
              <a:rPr lang="en-US" sz="1400" dirty="0" err="1"/>
              <a:t>MultiBox</a:t>
            </a:r>
            <a:r>
              <a:rPr lang="en-US" sz="1400" dirty="0"/>
              <a:t> Detector. In ECCV 2016.</a:t>
            </a:r>
            <a:endParaRPr lang="en-US" altLang="zh-CN" sz="1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29" y="3810209"/>
            <a:ext cx="6448564" cy="24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7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Wei Liu et al. SSD: Single Shot </a:t>
            </a:r>
            <a:r>
              <a:rPr lang="en-US" sz="1400" dirty="0" err="1"/>
              <a:t>MultiBox</a:t>
            </a:r>
            <a:r>
              <a:rPr lang="en-US" sz="1400" dirty="0"/>
              <a:t> Detector. In ECCV 2016.</a:t>
            </a:r>
            <a:endParaRPr lang="en-US" altLang="zh-CN" sz="1400" dirty="0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400" dirty="0">
                <a:cs typeface="Times New Roman" panose="02020603050405020304" pitchFamily="18" charset="0"/>
              </a:rPr>
              <a:t>Methodology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adds several specific feature layers to the end of a base network.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67" y="2514600"/>
            <a:ext cx="6688771" cy="3596114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SSD (better than YOLO)</a:t>
            </a:r>
          </a:p>
        </p:txBody>
      </p:sp>
    </p:spTree>
    <p:extLst>
      <p:ext uri="{BB962C8B-B14F-4D97-AF65-F5344CB8AC3E}">
        <p14:creationId xmlns:p14="http://schemas.microsoft.com/office/powerpoint/2010/main" val="3161661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000" dirty="0"/>
              <a:t>Accurate region proposal generation and joint object detection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Efficiency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326824"/>
            <a:ext cx="815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 err="1">
                <a:solidFill>
                  <a:srgbClr val="A20000"/>
                </a:solidFill>
                <a:latin typeface="Calisto MT" pitchFamily="18" charset="0"/>
              </a:rPr>
              <a:t>HyperNet</a:t>
            </a:r>
            <a:endParaRPr lang="en-US" altLang="zh-CN" sz="24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Tao Kong, </a:t>
            </a:r>
            <a:r>
              <a:rPr lang="en-US" altLang="zh-CN" sz="1400" dirty="0" err="1"/>
              <a:t>Anbang</a:t>
            </a:r>
            <a:r>
              <a:rPr lang="en-US" altLang="zh-CN" sz="1400" dirty="0"/>
              <a:t> Yao,  </a:t>
            </a:r>
            <a:r>
              <a:rPr lang="en-US" altLang="zh-CN" sz="1400" dirty="0" err="1"/>
              <a:t>Yurong</a:t>
            </a:r>
            <a:r>
              <a:rPr lang="en-US" altLang="zh-CN" sz="1400" dirty="0"/>
              <a:t> Chen, and  </a:t>
            </a:r>
            <a:r>
              <a:rPr lang="en-US" altLang="zh-CN" sz="1400" dirty="0" err="1"/>
              <a:t>Fuchun</a:t>
            </a:r>
            <a:r>
              <a:rPr lang="en-US" altLang="zh-CN" sz="1400" dirty="0"/>
              <a:t> Sun. </a:t>
            </a:r>
            <a:r>
              <a:rPr lang="en-US" altLang="zh-CN" sz="1400" dirty="0" err="1"/>
              <a:t>HyperNet</a:t>
            </a:r>
            <a:r>
              <a:rPr lang="en-US" altLang="zh-CN" sz="1400" dirty="0"/>
              <a:t>: Towards Accurate Region Proposal Generation and Joint Object Detection. In CVPR 2016.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472481"/>
            <a:ext cx="8080373" cy="2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30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cs typeface="Times New Roman" panose="02020603050405020304" pitchFamily="18" charset="0"/>
              </a:rPr>
              <a:t>Methodology</a:t>
            </a:r>
          </a:p>
          <a:p>
            <a:pPr lvl="1"/>
            <a:r>
              <a:rPr lang="en-US" altLang="zh-CN" sz="2000" dirty="0"/>
              <a:t>Move the 3×3×4 convolutional layer to the front of ROI pooling to accelerate test speed.</a:t>
            </a:r>
          </a:p>
          <a:p>
            <a:pPr marL="457200" lvl="1" indent="0">
              <a:buNone/>
            </a:pPr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HyperNet</a:t>
            </a:r>
            <a:endParaRPr kumimoji="1" lang="en-US" altLang="zh-C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Tao Kong, </a:t>
            </a:r>
            <a:r>
              <a:rPr lang="en-US" altLang="zh-CN" sz="1400" dirty="0" err="1"/>
              <a:t>Anbang</a:t>
            </a:r>
            <a:r>
              <a:rPr lang="en-US" altLang="zh-CN" sz="1400" dirty="0"/>
              <a:t> Yao,  </a:t>
            </a:r>
            <a:r>
              <a:rPr lang="en-US" altLang="zh-CN" sz="1400" dirty="0" err="1"/>
              <a:t>Yurong</a:t>
            </a:r>
            <a:r>
              <a:rPr lang="en-US" altLang="zh-CN" sz="1400" dirty="0"/>
              <a:t> Chen, and  </a:t>
            </a:r>
            <a:r>
              <a:rPr lang="en-US" altLang="zh-CN" sz="1400" dirty="0" err="1"/>
              <a:t>Fuchun</a:t>
            </a:r>
            <a:r>
              <a:rPr lang="en-US" altLang="zh-CN" sz="1400" dirty="0"/>
              <a:t> Sun. </a:t>
            </a:r>
            <a:r>
              <a:rPr lang="en-US" altLang="zh-CN" sz="1400" dirty="0" err="1"/>
              <a:t>HyperNet</a:t>
            </a:r>
            <a:r>
              <a:rPr lang="en-US" altLang="zh-CN" sz="1400" dirty="0"/>
              <a:t>: Towards Accurate Region Proposal Generation and Joint Object Detection. In CVPR 2016.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1" y="2600715"/>
            <a:ext cx="4202862" cy="35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59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内容占位符 3"/>
          <p:cNvPicPr/>
          <p:nvPr/>
        </p:nvPicPr>
        <p:blipFill rotWithShape="1">
          <a:blip r:embed="rId3"/>
          <a:srcRect b="21190"/>
          <a:stretch/>
        </p:blipFill>
        <p:spPr>
          <a:xfrm>
            <a:off x="990600" y="3424624"/>
            <a:ext cx="7092231" cy="2832891"/>
          </a:xfrm>
          <a:prstGeom prst="rect">
            <a:avLst/>
          </a:prstGeom>
          <a:ln>
            <a:noFill/>
          </a:ln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400" dirty="0">
              <a:cs typeface="Times New Roman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Motivation</a:t>
            </a:r>
          </a:p>
          <a:p>
            <a:pPr lvl="1"/>
            <a:r>
              <a:rPr lang="en-US" altLang="zh-CN" sz="2000" dirty="0"/>
              <a:t>Improve time efficiency: Fast/Faster R-CNN apply a costly per-region subnetwork hundreds of times.</a:t>
            </a:r>
          </a:p>
          <a:p>
            <a:pPr lvl="1"/>
            <a:endParaRPr lang="en-US" altLang="zh-CN" sz="2400" dirty="0"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Efficiency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326824"/>
            <a:ext cx="815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nl-NL" altLang="zh-CN" sz="2400" b="1" dirty="0">
                <a:solidFill>
                  <a:srgbClr val="A20000"/>
                </a:solidFill>
                <a:latin typeface="Calisto MT" pitchFamily="18" charset="0"/>
              </a:rPr>
              <a:t>Example: </a:t>
            </a:r>
            <a:r>
              <a:rPr lang="en-US" altLang="zh-CN" sz="2400" b="1" dirty="0">
                <a:solidFill>
                  <a:srgbClr val="A20000"/>
                </a:solidFill>
                <a:latin typeface="Calisto MT" pitchFamily="18" charset="0"/>
              </a:rPr>
              <a:t>R-FCN</a:t>
            </a:r>
          </a:p>
        </p:txBody>
      </p:sp>
      <p:sp>
        <p:nvSpPr>
          <p:cNvPr id="19" name="矩形 1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Jifeng</a:t>
            </a:r>
            <a:r>
              <a:rPr lang="en-US" altLang="zh-CN" sz="1400" dirty="0"/>
              <a:t> Dai, Yi Li, </a:t>
            </a:r>
            <a:r>
              <a:rPr lang="en-US" altLang="zh-CN" sz="1400" dirty="0" err="1"/>
              <a:t>Kaiming</a:t>
            </a:r>
            <a:r>
              <a:rPr lang="en-US" altLang="zh-CN" sz="1400" dirty="0"/>
              <a:t> He, and Jian Sun. R-FCN: Object Detection via Region-based Fully Convolutional Networks In Conference on Neural Information Processing Systems (NIPS), 2016</a:t>
            </a:r>
          </a:p>
        </p:txBody>
      </p:sp>
      <p:sp>
        <p:nvSpPr>
          <p:cNvPr id="22" name="矩形 21"/>
          <p:cNvSpPr/>
          <p:nvPr/>
        </p:nvSpPr>
        <p:spPr>
          <a:xfrm>
            <a:off x="5567451" y="5927707"/>
            <a:ext cx="3277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Efficient region-based fully CNN</a:t>
            </a:r>
          </a:p>
        </p:txBody>
      </p:sp>
    </p:spTree>
    <p:extLst>
      <p:ext uri="{BB962C8B-B14F-4D97-AF65-F5344CB8AC3E}">
        <p14:creationId xmlns:p14="http://schemas.microsoft.com/office/powerpoint/2010/main" val="16424560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Methodology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All learnable weight layers are convolutional and are computed on the entire image 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The per-</a:t>
            </a:r>
            <a:r>
              <a:rPr lang="en-US" altLang="zh-CN" sz="2400" dirty="0" err="1">
                <a:cs typeface="Times New Roman" panose="02020603050405020304" pitchFamily="18" charset="0"/>
              </a:rPr>
              <a:t>RoI</a:t>
            </a:r>
            <a:r>
              <a:rPr lang="en-US" altLang="zh-CN" sz="2400" dirty="0">
                <a:cs typeface="Times New Roman" panose="02020603050405020304" pitchFamily="18" charset="0"/>
              </a:rPr>
              <a:t> computational cost is negligible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R-FCN</a:t>
            </a:r>
          </a:p>
        </p:txBody>
      </p:sp>
      <p:sp>
        <p:nvSpPr>
          <p:cNvPr id="19" name="矩形 1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Jifeng</a:t>
            </a:r>
            <a:r>
              <a:rPr lang="en-US" altLang="zh-CN" sz="1400" dirty="0"/>
              <a:t> Dai, Yi Li, </a:t>
            </a:r>
            <a:r>
              <a:rPr lang="en-US" altLang="zh-CN" sz="1400" dirty="0" err="1"/>
              <a:t>Kaiming</a:t>
            </a:r>
            <a:r>
              <a:rPr lang="en-US" altLang="zh-CN" sz="1400" dirty="0"/>
              <a:t> He, and Jian Sun. R-FCN: Object Detection via Region-based Fully Convolutional Networks In Conference on Neural Information Processing Systems (NIPS), 2016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252757"/>
            <a:ext cx="5818714" cy="29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1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/>
          <p:cNvSpPr txBox="1">
            <a:spLocks/>
          </p:cNvSpPr>
          <p:nvPr/>
        </p:nvSpPr>
        <p:spPr>
          <a:xfrm>
            <a:off x="609600" y="1508125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Methodology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Position-sensitive pooling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R-FCN</a:t>
            </a:r>
          </a:p>
        </p:txBody>
      </p:sp>
      <p:sp>
        <p:nvSpPr>
          <p:cNvPr id="19" name="矩形 1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Jifeng</a:t>
            </a:r>
            <a:r>
              <a:rPr lang="en-US" altLang="zh-CN" sz="1400" dirty="0"/>
              <a:t> Dai, Yi Li, </a:t>
            </a:r>
            <a:r>
              <a:rPr lang="en-US" altLang="zh-CN" sz="1400" dirty="0" err="1"/>
              <a:t>Kaiming</a:t>
            </a:r>
            <a:r>
              <a:rPr lang="en-US" altLang="zh-CN" sz="1400" dirty="0"/>
              <a:t> He, and Jian Sun. R-FCN: Object Detection via Region-based Fully Convolutional Networks In Conference on Neural Information Processing Systems (NIPS), 2016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23" y="2438400"/>
            <a:ext cx="4724400" cy="21103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823" y="4424185"/>
            <a:ext cx="4572000" cy="186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8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22098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Network Finetuning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Optimization Objective: Classification + Localization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Optimization Methods: The network parameters are updated/fine-tuned to minimize the 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classification and localization loss </a:t>
            </a:r>
            <a:r>
              <a:rPr lang="en-US" altLang="zh-CN" sz="2400" dirty="0">
                <a:cs typeface="Times New Roman" pitchFamily="18" charset="0"/>
              </a:rPr>
              <a:t>via</a:t>
            </a:r>
            <a:r>
              <a:rPr lang="en-US" altLang="zh-CN" sz="24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altLang="zh-CN" sz="2400" i="1" dirty="0" err="1">
                <a:cs typeface="Times New Roman" pitchFamily="18" charset="0"/>
              </a:rPr>
              <a:t>tochastic</a:t>
            </a:r>
            <a:r>
              <a:rPr lang="en-US" altLang="zh-CN" sz="2400" i="1" dirty="0">
                <a:cs typeface="Times New Roman" pitchFamily="18" charset="0"/>
              </a:rPr>
              <a:t> gradient descent </a:t>
            </a:r>
            <a:r>
              <a:rPr lang="en-US" altLang="zh-CN" sz="2400" dirty="0">
                <a:cs typeface="Times New Roman" pitchFamily="18" charset="0"/>
              </a:rPr>
              <a:t>(SGD), </a:t>
            </a:r>
            <a:r>
              <a:rPr lang="en-US" altLang="zh-CN" sz="2400" i="1" dirty="0">
                <a:cs typeface="Times New Roman" pitchFamily="18" charset="0"/>
              </a:rPr>
              <a:t>Momentum,</a:t>
            </a:r>
            <a:r>
              <a:rPr lang="en-US" altLang="zh-CN" sz="2400" dirty="0">
                <a:cs typeface="Times New Roman" pitchFamily="18" charset="0"/>
              </a:rPr>
              <a:t>, </a:t>
            </a:r>
            <a:r>
              <a:rPr lang="en-US" altLang="zh-CN" sz="2400" i="1" dirty="0" err="1">
                <a:cs typeface="Times New Roman" pitchFamily="18" charset="0"/>
              </a:rPr>
              <a:t>Adagrad</a:t>
            </a:r>
            <a:r>
              <a:rPr lang="en-US" altLang="zh-CN" sz="2400" dirty="0">
                <a:cs typeface="Times New Roman" pitchFamily="18" charset="0"/>
              </a:rPr>
              <a:t>, </a:t>
            </a:r>
            <a:r>
              <a:rPr lang="en-US" altLang="zh-CN" sz="2400" i="1" dirty="0" err="1">
                <a:cs typeface="Times New Roman" pitchFamily="18" charset="0"/>
              </a:rPr>
              <a:t>Adadelta</a:t>
            </a:r>
            <a:r>
              <a:rPr lang="en-US" altLang="zh-CN" sz="2400" dirty="0">
                <a:cs typeface="Times New Roman" pitchFamily="18" charset="0"/>
              </a:rPr>
              <a:t>, </a:t>
            </a:r>
            <a:r>
              <a:rPr lang="en-US" altLang="zh-CN" sz="2400" i="1" dirty="0" err="1">
                <a:cs typeface="Times New Roman" pitchFamily="18" charset="0"/>
              </a:rPr>
              <a:t>RMSprop</a:t>
            </a:r>
            <a:r>
              <a:rPr lang="en-US" altLang="zh-CN" sz="2400" i="1" dirty="0">
                <a:cs typeface="Times New Roman" pitchFamily="18" charset="0"/>
              </a:rPr>
              <a:t>.</a:t>
            </a:r>
            <a:endParaRPr lang="en-US" altLang="zh-CN" sz="2400" dirty="0"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52800"/>
            <a:ext cx="7239000" cy="10222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05200" y="3604404"/>
            <a:ext cx="1768145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324600" y="3585713"/>
            <a:ext cx="19812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743200" y="4589261"/>
            <a:ext cx="2960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Classification </a:t>
            </a:r>
            <a:r>
              <a:rPr lang="en-US" altLang="zh-C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Softmax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Loss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06551" y="4589261"/>
            <a:ext cx="1815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Regression Loss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>
            <a:stCxn id="5" idx="2"/>
            <a:endCxn id="6" idx="0"/>
          </p:cNvCxnSpPr>
          <p:nvPr/>
        </p:nvCxnSpPr>
        <p:spPr>
          <a:xfrm flipH="1">
            <a:off x="4223510" y="4290204"/>
            <a:ext cx="165763" cy="299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cxnSpLocks/>
            <a:stCxn id="15" idx="2"/>
            <a:endCxn id="18" idx="0"/>
          </p:cNvCxnSpPr>
          <p:nvPr/>
        </p:nvCxnSpPr>
        <p:spPr>
          <a:xfrm flipH="1">
            <a:off x="7314076" y="4271513"/>
            <a:ext cx="1124" cy="317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429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3551835" y="1600202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 Design</a:t>
            </a:r>
          </a:p>
        </p:txBody>
      </p:sp>
      <p:sp>
        <p:nvSpPr>
          <p:cNvPr id="9" name="矩形 8"/>
          <p:cNvSpPr/>
          <p:nvPr/>
        </p:nvSpPr>
        <p:spPr>
          <a:xfrm>
            <a:off x="1600200" y="1600200"/>
            <a:ext cx="1676400" cy="608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Dataset Collection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5501945" y="1600201"/>
            <a:ext cx="1676400" cy="6080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  <a:p>
            <a:pPr algn="ctr"/>
            <a:r>
              <a:rPr lang="en-US" dirty="0"/>
              <a:t>Finetuning</a:t>
            </a:r>
          </a:p>
        </p:txBody>
      </p:sp>
      <p:sp>
        <p:nvSpPr>
          <p:cNvPr id="16" name="箭头: 右 15"/>
          <p:cNvSpPr/>
          <p:nvPr/>
        </p:nvSpPr>
        <p:spPr>
          <a:xfrm>
            <a:off x="3335935" y="18288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箭头: 右 16"/>
          <p:cNvSpPr/>
          <p:nvPr/>
        </p:nvSpPr>
        <p:spPr>
          <a:xfrm>
            <a:off x="5312207" y="1828001"/>
            <a:ext cx="13685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Learning for Object Detection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398" y="2362200"/>
            <a:ext cx="5468602" cy="4267200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715000" y="6569075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Figure from </a:t>
            </a:r>
            <a:r>
              <a:rPr lang="en-US" sz="1400" dirty="0" err="1"/>
              <a:t>Shaoqing</a:t>
            </a:r>
            <a:r>
              <a:rPr lang="en-US" sz="1400" dirty="0"/>
              <a:t> Ren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09600" y="2209800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anose="02020603050405020304" pitchFamily="18" charset="0"/>
              </a:rPr>
              <a:t>Faster-RCNN Finetuning</a:t>
            </a:r>
          </a:p>
          <a:p>
            <a:pPr marL="457200" lvl="1" indent="0">
              <a:buNone/>
            </a:pPr>
            <a:r>
              <a:rPr lang="en-US" altLang="zh-CN" dirty="0">
                <a:cs typeface="Times New Roman" panose="02020603050405020304" pitchFamily="18" charset="0"/>
              </a:rPr>
              <a:t>(4 Objective Optimization Loss)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Bounding-box Regression Loss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Category Classification Loss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Proposal Classification Loss</a:t>
            </a:r>
          </a:p>
          <a:p>
            <a:pPr lvl="1"/>
            <a:r>
              <a:rPr lang="en-US" altLang="zh-CN" sz="2400" dirty="0">
                <a:cs typeface="Times New Roman" panose="02020603050405020304" pitchFamily="18" charset="0"/>
              </a:rPr>
              <a:t>Proposal Bounding-box </a:t>
            </a:r>
          </a:p>
          <a:p>
            <a:pPr marL="457200" lvl="1" indent="0">
              <a:buNone/>
            </a:pPr>
            <a:r>
              <a:rPr lang="en-US" altLang="zh-CN" sz="2400" dirty="0">
                <a:cs typeface="Times New Roman" panose="02020603050405020304" pitchFamily="18" charset="0"/>
              </a:rPr>
              <a:t>    Regression Loss</a:t>
            </a:r>
          </a:p>
          <a:p>
            <a:pPr lvl="1"/>
            <a:endParaRPr lang="en-US" altLang="zh-CN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1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The large variation of object appearances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Scene/Background clutter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Variations in shape, scale and viewpoint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Photometric effects</a:t>
            </a: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Object Detection is Challenging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6" descr="http://i.dailymail.co.uk/i/pix/2014/10/23/1414100004345_wps_41_A_dog_peeks_out_from_un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2" y="3733802"/>
            <a:ext cx="2404432" cy="17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18" y="3733802"/>
            <a:ext cx="811581" cy="10411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09" y="3733801"/>
            <a:ext cx="1159304" cy="1045968"/>
          </a:xfrm>
          <a:prstGeom prst="rect">
            <a:avLst/>
          </a:prstGeom>
        </p:spPr>
      </p:pic>
      <p:pic>
        <p:nvPicPr>
          <p:cNvPr id="19" name="图片 1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44" y="4823621"/>
            <a:ext cx="771811" cy="651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32059"/>
            <a:ext cx="804590" cy="66466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823621"/>
            <a:ext cx="1538935" cy="6839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733801"/>
            <a:ext cx="1128691" cy="1041120"/>
          </a:xfrm>
          <a:prstGeom prst="rect">
            <a:avLst/>
          </a:prstGeom>
        </p:spPr>
      </p:pic>
      <p:pic>
        <p:nvPicPr>
          <p:cNvPr id="24" name="Picture 8" descr="http://hdwallpaperia.com/wp-content/uploads/2013/11/Look-Do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1981200" cy="17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Selected Dataset: grocery dataset* </a:t>
            </a:r>
          </a:p>
          <a:p>
            <a:pPr lvl="1"/>
            <a:r>
              <a:rPr lang="en-US" altLang="zh-CN" dirty="0"/>
              <a:t>Challenging: unbalance, large deformations</a:t>
            </a:r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61043"/>
            <a:ext cx="3093340" cy="3267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861044"/>
            <a:ext cx="3391068" cy="3265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43000" y="6183868"/>
            <a:ext cx="640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Dataset is provided by Microsoft Azure (https://github.com/Azure)</a:t>
            </a:r>
            <a:endParaRPr lang="en-US" altLang="zh-CN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143872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Used Deep Learning Toolbox: CNTK</a:t>
            </a:r>
          </a:p>
          <a:p>
            <a:pPr lvl="1"/>
            <a:r>
              <a:rPr lang="en-US" altLang="zh-CN" dirty="0"/>
              <a:t>Flexible architecture</a:t>
            </a:r>
          </a:p>
          <a:p>
            <a:pPr lvl="1"/>
            <a:r>
              <a:rPr lang="en-US" altLang="zh-CN" dirty="0"/>
              <a:t>General to a desktop and server with a single API  </a:t>
            </a:r>
          </a:p>
          <a:p>
            <a:pPr lvl="1"/>
            <a:r>
              <a:rPr lang="en-US" altLang="zh-CN" dirty="0"/>
              <a:t>Easy to learn: Implemented in Python</a:t>
            </a:r>
          </a:p>
          <a:p>
            <a:pPr lvl="1"/>
            <a:r>
              <a:rPr lang="en-US" altLang="zh-CN" dirty="0"/>
              <a:t>More Details: </a:t>
            </a:r>
            <a:r>
              <a:rPr lang="en-US" altLang="zh-CN" dirty="0">
                <a:hlinkClick r:id="rId3"/>
              </a:rPr>
              <a:t>https://github.com/Microsoft/CNTK</a:t>
            </a:r>
            <a:endParaRPr lang="en-US" altLang="zh-CN" dirty="0"/>
          </a:p>
          <a:p>
            <a:pPr lvl="1"/>
            <a:r>
              <a:rPr lang="en-US" altLang="zh-CN" dirty="0"/>
              <a:t>Work well on Windows Operation System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953000"/>
            <a:ext cx="7505700" cy="657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1524000"/>
            <a:ext cx="790575" cy="7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2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Install CNTK</a:t>
            </a:r>
          </a:p>
          <a:p>
            <a:pPr lvl="1"/>
            <a:r>
              <a:rPr lang="en-US" altLang="zh-CN" dirty="0"/>
              <a:t>Run the install script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41481"/>
          <a:stretch/>
        </p:blipFill>
        <p:spPr>
          <a:xfrm>
            <a:off x="2362200" y="2819400"/>
            <a:ext cx="4010025" cy="752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343001"/>
            <a:ext cx="5943600" cy="30867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05200" y="6400800"/>
            <a:ext cx="261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Wait for a couple of hours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24293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Activate CNTK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Verify the setup for some demo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133600"/>
            <a:ext cx="3733800" cy="1276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3863181"/>
            <a:ext cx="6029325" cy="1238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337" y="5146798"/>
            <a:ext cx="6019800" cy="15746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85800" y="5117068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Output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85840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Folder Structure of Tutorial Code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95007"/>
            <a:ext cx="7239000" cy="41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59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Detect Object by Using CNTK</a:t>
            </a:r>
          </a:p>
          <a:p>
            <a:pPr lvl="1"/>
            <a:r>
              <a:rPr lang="en-US" altLang="zh-CN" dirty="0"/>
              <a:t>Obtain the PREREQUISITS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STEP 1: Computing Region of Interests</a:t>
            </a:r>
          </a:p>
          <a:p>
            <a:pPr lvl="1"/>
            <a:r>
              <a:rPr lang="en-US" altLang="zh-CN" dirty="0"/>
              <a:t>STEP 2: Computing CNTK inputs</a:t>
            </a:r>
          </a:p>
          <a:p>
            <a:pPr lvl="1"/>
            <a:r>
              <a:rPr lang="en-US" altLang="zh-CN" dirty="0"/>
              <a:t>STEP 3: Running CNTK</a:t>
            </a:r>
          </a:p>
          <a:p>
            <a:pPr lvl="1"/>
            <a:r>
              <a:rPr lang="en-US" altLang="zh-CN" dirty="0"/>
              <a:t>STEP 4: Classifier training</a:t>
            </a:r>
          </a:p>
          <a:p>
            <a:pPr lvl="1"/>
            <a:r>
              <a:rPr lang="en-US" altLang="zh-CN" dirty="0"/>
              <a:t>STEP 5: Evaluation and visualization	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14600"/>
            <a:ext cx="53435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86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Detect Object by Using CNTK</a:t>
            </a:r>
          </a:p>
          <a:p>
            <a:pPr lvl="1"/>
            <a:r>
              <a:rPr lang="en-US" altLang="zh-CN" dirty="0"/>
              <a:t>STEP 1: Computing Region Proposals</a:t>
            </a:r>
          </a:p>
          <a:p>
            <a:pPr marL="914400" lvl="2" indent="0">
              <a:buNone/>
            </a:pPr>
            <a:r>
              <a:rPr lang="en-US" altLang="zh-CN" dirty="0"/>
              <a:t>Running the script: 1_computeRois.py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163733"/>
            <a:ext cx="6038263" cy="35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77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Detect Object by Using CNTK</a:t>
            </a:r>
          </a:p>
          <a:p>
            <a:pPr lvl="1"/>
            <a:r>
              <a:rPr lang="en-US" altLang="zh-CN" dirty="0"/>
              <a:t>STEP 2: Computing CNTK inputs</a:t>
            </a:r>
          </a:p>
          <a:p>
            <a:pPr marL="914400" lvl="2" indent="0">
              <a:buNone/>
            </a:pPr>
            <a:r>
              <a:rPr lang="en-US" altLang="zh-CN" dirty="0"/>
              <a:t>Running the script: 2_cntkGenerateInputs.py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9144000" cy="11395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71800" y="3472805"/>
            <a:ext cx="3296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Prepared Input Structure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661824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Detect Object by Using CNTK</a:t>
            </a:r>
          </a:p>
          <a:p>
            <a:pPr lvl="1"/>
            <a:r>
              <a:rPr lang="en-US" altLang="zh-CN" dirty="0"/>
              <a:t>STEP 3 and 4: Perform training</a:t>
            </a:r>
          </a:p>
          <a:p>
            <a:pPr marL="914400" lvl="2" indent="0">
              <a:buNone/>
            </a:pPr>
            <a:r>
              <a:rPr lang="en-US" altLang="zh-CN" dirty="0"/>
              <a:t>Running the script: 3_runCntk.py and 4_trainSvm.py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457200" y="4385905"/>
            <a:ext cx="1859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Ground-truth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00400"/>
            <a:ext cx="3728378" cy="32943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48400" y="4274403"/>
            <a:ext cx="2509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/>
              <a:t>Predictions </a:t>
            </a:r>
          </a:p>
          <a:p>
            <a:pPr algn="ctr"/>
            <a:r>
              <a:rPr lang="en-US" altLang="zh-CN" sz="2400" dirty="0"/>
              <a:t>during the training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34056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Practice Tutorial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zh-CN" dirty="0"/>
              <a:t>Detect Object by Using CNTK</a:t>
            </a:r>
          </a:p>
          <a:p>
            <a:pPr lvl="1"/>
            <a:r>
              <a:rPr lang="en-US" altLang="zh-CN" dirty="0"/>
              <a:t>STEP 5: Perform evaluation and visualization</a:t>
            </a:r>
          </a:p>
          <a:p>
            <a:pPr marL="914400" lvl="2" indent="0">
              <a:buNone/>
            </a:pPr>
            <a:r>
              <a:rPr lang="en-US" altLang="zh-CN" dirty="0"/>
              <a:t>Running the script: 5_evaluateResults.py	 			                      5_visualizeResults.py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7" y="3505200"/>
            <a:ext cx="7108166" cy="1168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817" y="4673760"/>
            <a:ext cx="5796983" cy="20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5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Localization: Estimate the position of object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Rectangle Bounding Box (Quite Popular)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Sliding Based: Search the whole image with the fixed bounding box </a:t>
            </a:r>
          </a:p>
          <a:p>
            <a:pPr lvl="2"/>
            <a:r>
              <a:rPr lang="en-US" altLang="zh-CN" sz="2000" dirty="0">
                <a:cs typeface="Times New Roman" pitchFamily="18" charset="0"/>
              </a:rPr>
              <a:t>Regression Based: Regress the coordinate of the bounding box</a:t>
            </a:r>
          </a:p>
          <a:p>
            <a:pPr lvl="1"/>
            <a:r>
              <a:rPr lang="en-US" altLang="zh-CN" sz="2400" dirty="0">
                <a:cs typeface="Times New Roman" pitchFamily="18" charset="0"/>
              </a:rPr>
              <a:t>Pixel-wise Mask (Related to Semantic Image Segmentation)</a:t>
            </a:r>
          </a:p>
          <a:p>
            <a:pPr marL="457200" lvl="1" indent="0"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Picture 6" descr="http://tse1.mm.bing.net/th?&amp;id=OIP.M0e0397aa2f086b180cb0736ea6717619o0&amp;w=300&amp;h=217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05275"/>
            <a:ext cx="28575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"/>
          <p:cNvSpPr/>
          <p:nvPr/>
        </p:nvSpPr>
        <p:spPr>
          <a:xfrm>
            <a:off x="1063752" y="5138737"/>
            <a:ext cx="493776" cy="6743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/>
          <p:cNvSpPr/>
          <p:nvPr/>
        </p:nvSpPr>
        <p:spPr>
          <a:xfrm>
            <a:off x="1360932" y="4900815"/>
            <a:ext cx="1879092" cy="1204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2"/>
          <p:cNvSpPr/>
          <p:nvPr/>
        </p:nvSpPr>
        <p:spPr>
          <a:xfrm>
            <a:off x="1528572" y="4308917"/>
            <a:ext cx="705612" cy="46158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/>
          <p:cNvSpPr/>
          <p:nvPr/>
        </p:nvSpPr>
        <p:spPr>
          <a:xfrm>
            <a:off x="2741676" y="4243192"/>
            <a:ext cx="1030224" cy="14236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708" y="4105275"/>
            <a:ext cx="1952625" cy="19907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340" y="4119562"/>
            <a:ext cx="1952625" cy="19621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40322" y="3567410"/>
            <a:ext cx="799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Input: Image I        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cs typeface="Times New Roman" panose="02020603050405020304" pitchFamily="18" charset="0"/>
              </a:rPr>
              <a:t>    Output: Bounding Box/Regions</a:t>
            </a:r>
          </a:p>
        </p:txBody>
      </p:sp>
      <p:sp>
        <p:nvSpPr>
          <p:cNvPr id="2" name="矩形 1"/>
          <p:cNvSpPr/>
          <p:nvPr/>
        </p:nvSpPr>
        <p:spPr>
          <a:xfrm>
            <a:off x="990600" y="6238939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Rectangle Bounding Box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562600" y="6238939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Mask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8880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8867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Unsolved Problems</a:t>
            </a:r>
          </a:p>
        </p:txBody>
      </p:sp>
    </p:spTree>
    <p:extLst>
      <p:ext uri="{BB962C8B-B14F-4D97-AF65-F5344CB8AC3E}">
        <p14:creationId xmlns:p14="http://schemas.microsoft.com/office/powerpoint/2010/main" val="6627347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Yuxing</a:t>
            </a:r>
            <a:r>
              <a:rPr lang="en-US" altLang="zh-CN" sz="1400" dirty="0"/>
              <a:t> Tang, Josiah Wang, </a:t>
            </a:r>
            <a:r>
              <a:rPr lang="en-US" altLang="zh-CN" sz="1400" dirty="0" err="1"/>
              <a:t>Boyang</a:t>
            </a:r>
            <a:r>
              <a:rPr lang="en-US" altLang="zh-CN" sz="1400" dirty="0"/>
              <a:t> Gao, Emmanuel </a:t>
            </a:r>
            <a:r>
              <a:rPr lang="en-US" altLang="zh-CN" sz="1400" dirty="0" err="1"/>
              <a:t>Dellandréa</a:t>
            </a:r>
            <a:r>
              <a:rPr lang="en-US" altLang="zh-CN" sz="1400" dirty="0"/>
              <a:t>. Large Scale Semi-supervised Object Detection using Visual and Semantic Knowledge Transfer. In CVPR 2016.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Problem Definition: Make use of unlabeled images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Methodology: Visual and Semantic similarity-based knowledge transfer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40013"/>
            <a:ext cx="8014556" cy="3584889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Semi-supervised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32989819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Krishna Kumar Singh, </a:t>
            </a:r>
            <a:r>
              <a:rPr lang="en-US" altLang="zh-CN" sz="1400" dirty="0" err="1"/>
              <a:t>Fanyi</a:t>
            </a:r>
            <a:r>
              <a:rPr lang="en-US" altLang="zh-CN" sz="1400" dirty="0"/>
              <a:t> Xiao, and Yong Jae Lee. Track and Transfer: Watching Videos to Simulate Strong Human Supervision for Weakly-Supervised Object Detection. In CVPR 2016.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Problem Definition: leverage weakly-labeled videos/images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Methodology</a:t>
            </a:r>
            <a:r>
              <a:rPr lang="en-US" altLang="zh-CN" sz="2400" dirty="0"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cs typeface="Times New Roman" panose="02020603050405020304" pitchFamily="18" charset="0"/>
              </a:rPr>
              <a:t>Transfer tracked object boxes from weakly-labeled videos to weakly-labeled images to automatically generate pseudo ground-truth boxes</a:t>
            </a:r>
            <a:endParaRPr lang="en-US" altLang="zh-CN" sz="1800" dirty="0"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759431"/>
            <a:ext cx="5939727" cy="3402969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Weakly-supervised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2385316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Yu Xiang</a:t>
            </a:r>
            <a:r>
              <a:rPr lang="en-US" altLang="zh-CN" sz="1400" dirty="0"/>
              <a:t>, </a:t>
            </a:r>
            <a:r>
              <a:rPr lang="en-US" sz="1400" dirty="0" err="1"/>
              <a:t>Roozbeh</a:t>
            </a:r>
            <a:r>
              <a:rPr lang="en-US" sz="1400" dirty="0"/>
              <a:t> </a:t>
            </a:r>
            <a:r>
              <a:rPr lang="en-US" sz="1400" dirty="0" err="1"/>
              <a:t>Mottaghi</a:t>
            </a:r>
            <a:r>
              <a:rPr lang="en-US" altLang="zh-CN" sz="1400" dirty="0"/>
              <a:t>, and </a:t>
            </a:r>
            <a:r>
              <a:rPr lang="en-US" sz="1400" dirty="0"/>
              <a:t>Silvio </a:t>
            </a:r>
            <a:r>
              <a:rPr lang="en-US" sz="1400" dirty="0" err="1"/>
              <a:t>Savarese</a:t>
            </a:r>
            <a:r>
              <a:rPr lang="en-US" altLang="zh-CN" sz="1400" dirty="0"/>
              <a:t>. </a:t>
            </a:r>
            <a:r>
              <a:rPr lang="en-US" sz="1400" dirty="0"/>
              <a:t>Beyond PASCAL: A Benchmark for 3D Object Detection in the Wild</a:t>
            </a:r>
            <a:r>
              <a:rPr lang="en-US" altLang="zh-CN" sz="1400" dirty="0"/>
              <a:t>. In CVPR 2016.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400" dirty="0">
                <a:cs typeface="Times New Roman" panose="02020603050405020304" pitchFamily="18" charset="0"/>
              </a:rPr>
              <a:t>Problem Definition: detect 3D objects, which are manually created/annotated according to a natural image.</a:t>
            </a:r>
          </a:p>
          <a:p>
            <a:endParaRPr lang="en-US" altLang="zh-CN" sz="2400" dirty="0"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83" y="2943642"/>
            <a:ext cx="4476293" cy="21195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29000" y="502694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Natural Image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90600" y="502694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object need to detect 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38" y="2372560"/>
            <a:ext cx="3755962" cy="34636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00799" y="5802868"/>
            <a:ext cx="213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Annotation Tool</a:t>
            </a: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3D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32442212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1112" y="6225215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9940" y="6277302"/>
            <a:ext cx="760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Yu Xiang</a:t>
            </a:r>
            <a:r>
              <a:rPr lang="en-US" altLang="zh-CN" sz="1400" dirty="0"/>
              <a:t>, </a:t>
            </a:r>
            <a:r>
              <a:rPr lang="en-US" sz="1400" dirty="0" err="1"/>
              <a:t>Roozbeh</a:t>
            </a:r>
            <a:r>
              <a:rPr lang="en-US" sz="1400" dirty="0"/>
              <a:t> </a:t>
            </a:r>
            <a:r>
              <a:rPr lang="en-US" sz="1400" dirty="0" err="1"/>
              <a:t>Mottaghi</a:t>
            </a:r>
            <a:r>
              <a:rPr lang="en-US" altLang="zh-CN" sz="1400" dirty="0"/>
              <a:t>, and </a:t>
            </a:r>
            <a:r>
              <a:rPr lang="en-US" sz="1400" dirty="0"/>
              <a:t>Silvio </a:t>
            </a:r>
            <a:r>
              <a:rPr lang="en-US" sz="1400" dirty="0" err="1"/>
              <a:t>Savarese</a:t>
            </a:r>
            <a:r>
              <a:rPr lang="en-US" altLang="zh-CN" sz="1400" dirty="0"/>
              <a:t>. </a:t>
            </a:r>
            <a:r>
              <a:rPr lang="en-US" sz="1400" dirty="0"/>
              <a:t>Beyond PASCAL: A Benchmark for 3D Object Detection in the Wild</a:t>
            </a:r>
            <a:r>
              <a:rPr lang="en-US" altLang="zh-CN" sz="1400" dirty="0"/>
              <a:t>. In CVPR 2016.</a:t>
            </a: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CN" sz="2400" dirty="0">
                <a:cs typeface="Times New Roman" panose="02020603050405020304" pitchFamily="18" charset="0"/>
              </a:rPr>
              <a:t>Some Examples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The read points are 3D landmarks for further evaluation</a:t>
            </a: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endParaRPr lang="en-US" altLang="zh-CN" sz="2400" dirty="0">
              <a:cs typeface="Times New Roman" panose="02020603050405020304" pitchFamily="18" charset="0"/>
            </a:endParaRPr>
          </a:p>
          <a:p>
            <a:r>
              <a:rPr lang="en-US" altLang="zh-CN" sz="2400" dirty="0">
                <a:cs typeface="Times New Roman" panose="02020603050405020304" pitchFamily="18" charset="0"/>
              </a:rPr>
              <a:t>Evaluation Metric</a:t>
            </a:r>
          </a:p>
          <a:p>
            <a:pPr lvl="1"/>
            <a:r>
              <a:rPr lang="en-US" altLang="zh-CN" sz="2000" dirty="0">
                <a:cs typeface="Times New Roman" panose="02020603050405020304" pitchFamily="18" charset="0"/>
              </a:rPr>
              <a:t>Reconstructed 3D landmark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2997"/>
            <a:ext cx="9144000" cy="2556203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055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3D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32855083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an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21" y="2485658"/>
            <a:ext cx="68788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9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dirty="0"/>
              <a:t>Reference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materials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/>
              <a:t>Books</a:t>
            </a:r>
          </a:p>
          <a:p>
            <a:pPr lvl="1"/>
            <a:r>
              <a:rPr kumimoji="1" lang="en-US" altLang="zh-CN" dirty="0">
                <a:hlinkClick r:id="rId2"/>
              </a:rPr>
              <a:t>Deep</a:t>
            </a:r>
            <a:r>
              <a:rPr kumimoji="1" lang="zh-CN" altLang="en-US" dirty="0">
                <a:hlinkClick r:id="rId2"/>
              </a:rPr>
              <a:t> </a:t>
            </a:r>
            <a:r>
              <a:rPr kumimoji="1" lang="en-US" altLang="zh-CN" dirty="0">
                <a:hlinkClick r:id="rId2"/>
              </a:rPr>
              <a:t>Learning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hlinkClick r:id="rId3"/>
              </a:rPr>
              <a:t>Neural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Network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and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Deep</a:t>
            </a:r>
            <a:r>
              <a:rPr kumimoji="1" lang="zh-CN" altLang="en-US" dirty="0">
                <a:hlinkClick r:id="rId3"/>
              </a:rPr>
              <a:t> </a:t>
            </a:r>
            <a:r>
              <a:rPr kumimoji="1" lang="en-US" altLang="zh-CN" dirty="0">
                <a:hlinkClick r:id="rId3"/>
              </a:rPr>
              <a:t>Learning</a:t>
            </a:r>
            <a:endParaRPr kumimoji="1" lang="en-US" altLang="zh-CN" dirty="0"/>
          </a:p>
          <a:p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courses</a:t>
            </a:r>
          </a:p>
          <a:p>
            <a:pPr lvl="1"/>
            <a:r>
              <a:rPr kumimoji="1" lang="en-US" altLang="zh-CN" dirty="0">
                <a:hlinkClick r:id="rId4"/>
              </a:rPr>
              <a:t>CS231n: Convolutional Neural Networks for Visual Recognition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(Stanford)</a:t>
            </a:r>
          </a:p>
          <a:p>
            <a:pPr lvl="1"/>
            <a:r>
              <a:rPr kumimoji="1" lang="en-US" altLang="zh-CN" dirty="0">
                <a:hlinkClick r:id="rId5"/>
              </a:rPr>
              <a:t>Machine</a:t>
            </a:r>
            <a:r>
              <a:rPr kumimoji="1" lang="zh-CN" altLang="en-US" dirty="0">
                <a:hlinkClick r:id="rId5"/>
              </a:rPr>
              <a:t> </a:t>
            </a:r>
            <a:r>
              <a:rPr kumimoji="1" lang="en-US" altLang="zh-CN" dirty="0">
                <a:hlinkClick r:id="rId5"/>
              </a:rPr>
              <a:t>Learning</a:t>
            </a:r>
            <a:r>
              <a:rPr kumimoji="1" lang="zh-CN" altLang="en-US" dirty="0">
                <a:hlinkClick r:id="rId5"/>
              </a:rPr>
              <a:t> </a:t>
            </a:r>
            <a:r>
              <a:rPr kumimoji="1" lang="en-US" altLang="zh-CN" dirty="0"/>
              <a:t>(Oxford)</a:t>
            </a:r>
          </a:p>
          <a:p>
            <a:r>
              <a:rPr kumimoji="1" lang="en-US" altLang="zh-CN" dirty="0" err="1"/>
              <a:t>Github</a:t>
            </a:r>
            <a:endParaRPr kumimoji="1" lang="en-US" altLang="zh-CN" dirty="0"/>
          </a:p>
          <a:p>
            <a:pPr lvl="1"/>
            <a:r>
              <a:rPr kumimoji="1" lang="en-US" altLang="zh-CN" dirty="0" err="1"/>
              <a:t>Theano</a:t>
            </a:r>
            <a:r>
              <a:rPr kumimoji="1" lang="zh-CN" altLang="en-US" dirty="0"/>
              <a:t>, </a:t>
            </a:r>
            <a:r>
              <a:rPr kumimoji="1" lang="en-US" altLang="zh-CN" dirty="0" err="1"/>
              <a:t>Tensorflow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Keras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MXNet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Caffe</a:t>
            </a:r>
            <a:endParaRPr kumimoji="1"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D03D-62DF-47F9-ACC7-D8B1FB28A6D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2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47F2-E1E0-4F8C-A5B2-983BDBE0243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lvl="1" indent="0">
              <a:buFont typeface="Arial" pitchFamily="34" charset="0"/>
              <a:buNone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Font typeface="Arial" pitchFamily="34" charset="0"/>
              <a:buNone/>
            </a:pP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096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Times New Roman" pitchFamily="18" charset="0"/>
              </a:rPr>
              <a:t>Rectangle Bounding Box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Background</a:t>
            </a:r>
            <a:endParaRPr kumimoji="1" lang="zh-CN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Picture 6" descr="http://tse1.mm.bing.net/th?&amp;id=OIP.M0e0397aa2f086b180cb0736ea6717619o0&amp;w=300&amp;h=217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3" y="3803896"/>
            <a:ext cx="28575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/>
          <p:cNvSpPr txBox="1"/>
          <p:nvPr/>
        </p:nvSpPr>
        <p:spPr>
          <a:xfrm>
            <a:off x="687922" y="2024564"/>
            <a:ext cx="799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Input: Image        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cs typeface="Times New Roman" panose="02020603050405020304" pitchFamily="18" charset="0"/>
              </a:rPr>
              <a:t>    Output: Bounding Box/Regions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873752" y="2418237"/>
                <a:ext cx="293674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/>
                  <a:t>Object 1: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Object 2: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r>
                  <a:rPr lang="en-US" altLang="zh-CN" sz="2000" dirty="0"/>
                  <a:t>Object 3: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l-PL" altLang="zh-CN" sz="2000" dirty="0"/>
                  <a:t>) </a:t>
                </a:r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Object 4:</a:t>
                </a:r>
                <a:r>
                  <a:rPr lang="pl-PL" altLang="zh-CN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pl-PL" altLang="zh-CN" sz="2000" dirty="0"/>
                  <a:t>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52" y="2418237"/>
                <a:ext cx="2936748" cy="1323439"/>
              </a:xfrm>
              <a:prstGeom prst="rect">
                <a:avLst/>
              </a:prstGeom>
              <a:blipFill>
                <a:blip r:embed="rId4"/>
                <a:stretch>
                  <a:fillRect t="-2765" r="-1040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6" descr="http://tse1.mm.bing.net/th?&amp;id=OIP.M0e0397aa2f086b180cb0736ea6717619o0&amp;w=300&amp;h=217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3803896"/>
            <a:ext cx="28575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/>
          <p:nvPr/>
        </p:nvSpPr>
        <p:spPr>
          <a:xfrm>
            <a:off x="5105400" y="4837358"/>
            <a:ext cx="493776" cy="6743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/>
          <p:cNvSpPr/>
          <p:nvPr/>
        </p:nvSpPr>
        <p:spPr>
          <a:xfrm>
            <a:off x="5402580" y="4599436"/>
            <a:ext cx="1879092" cy="1204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/>
          <p:cNvSpPr/>
          <p:nvPr/>
        </p:nvSpPr>
        <p:spPr>
          <a:xfrm>
            <a:off x="5570220" y="4007538"/>
            <a:ext cx="705612" cy="46158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/>
          <p:cNvSpPr/>
          <p:nvPr/>
        </p:nvSpPr>
        <p:spPr>
          <a:xfrm>
            <a:off x="6783324" y="3941813"/>
            <a:ext cx="1030224" cy="14236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23"/>
          <p:cNvSpPr/>
          <p:nvPr/>
        </p:nvSpPr>
        <p:spPr>
          <a:xfrm>
            <a:off x="5101362" y="5937560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cs typeface="Times New Roman" panose="02020603050405020304" pitchFamily="18" charset="0"/>
              </a:rPr>
              <a:t>Rectangle Bounding Box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20" idx="3"/>
            <a:endCxn id="18" idx="1"/>
          </p:cNvCxnSpPr>
          <p:nvPr/>
        </p:nvCxnSpPr>
        <p:spPr>
          <a:xfrm>
            <a:off x="3797003" y="4837359"/>
            <a:ext cx="11590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588832" y="5955268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Input Image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35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12474</TotalTime>
  <Words>3820</Words>
  <Application>Microsoft Office PowerPoint</Application>
  <PresentationFormat>全屏显示(4:3)</PresentationFormat>
  <Paragraphs>1024</Paragraphs>
  <Slides>86</Slides>
  <Notes>73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101" baseType="lpstr">
      <vt:lpstr>-apple-system</vt:lpstr>
      <vt:lpstr>標楷體</vt:lpstr>
      <vt:lpstr>microsoft yahei</vt:lpstr>
      <vt:lpstr>ＭＳ Ｐゴシック</vt:lpstr>
      <vt:lpstr>华文隶书</vt:lpstr>
      <vt:lpstr>宋体</vt:lpstr>
      <vt:lpstr>Arial</vt:lpstr>
      <vt:lpstr>Calibri</vt:lpstr>
      <vt:lpstr>Calibri Light</vt:lpstr>
      <vt:lpstr>Calisto MT</vt:lpstr>
      <vt:lpstr>Cambria Math</vt:lpstr>
      <vt:lpstr>Segoe UI</vt:lpstr>
      <vt:lpstr>Times New Roman</vt:lpstr>
      <vt:lpstr>Wingdings</vt:lpstr>
      <vt:lpstr>Office Theme</vt:lpstr>
      <vt:lpstr>PowerPoint 演示文稿</vt:lpstr>
      <vt:lpstr>Outline</vt:lpstr>
      <vt:lpstr>Problem Definition</vt:lpstr>
      <vt:lpstr>What is Object Detection?</vt:lpstr>
      <vt:lpstr>What is Object Detection?</vt:lpstr>
      <vt:lpstr>Application</vt:lpstr>
      <vt:lpstr>Object Detection is Challenging</vt:lpstr>
      <vt:lpstr>Mathematical Background</vt:lpstr>
      <vt:lpstr>Mathematical Background</vt:lpstr>
      <vt:lpstr>Mathematical Background</vt:lpstr>
      <vt:lpstr>Object Detection Procedure</vt:lpstr>
      <vt:lpstr>General Pipeline</vt:lpstr>
      <vt:lpstr>General Pipeline for  Object Detection</vt:lpstr>
      <vt:lpstr>General Pipeline for  Object Detection</vt:lpstr>
      <vt:lpstr>Traditional Approaches</vt:lpstr>
      <vt:lpstr>Object Detection Dataset </vt:lpstr>
      <vt:lpstr>Dataset Evaluation</vt:lpstr>
      <vt:lpstr>Evaluation Metric</vt:lpstr>
      <vt:lpstr>Evaluation Metric</vt:lpstr>
      <vt:lpstr>Sliding Window</vt:lpstr>
      <vt:lpstr>Histogram of Oriented Gradient (HoG)</vt:lpstr>
      <vt:lpstr>Histogram of Oriented Gradient (HoG)</vt:lpstr>
      <vt:lpstr>Histogram of Oriented Gradient (HoG)</vt:lpstr>
      <vt:lpstr>Histogram of Oriented Gradient (HoG)</vt:lpstr>
      <vt:lpstr>Category SVM Classifier</vt:lpstr>
      <vt:lpstr>Part-based Modeling</vt:lpstr>
      <vt:lpstr>Object Part Representation</vt:lpstr>
      <vt:lpstr>Pictorial Structure Model</vt:lpstr>
      <vt:lpstr>Pictorial Structure Model</vt:lpstr>
      <vt:lpstr>Deformable Part-based Model</vt:lpstr>
      <vt:lpstr>Deformable Part-based Model</vt:lpstr>
      <vt:lpstr>Deformable Part-based Model</vt:lpstr>
      <vt:lpstr>Deformable Part-based Model</vt:lpstr>
      <vt:lpstr>Deformable Part-based Model</vt:lpstr>
      <vt:lpstr>Deformable Part-based Model</vt:lpstr>
      <vt:lpstr>Deformable Part-based Model</vt:lpstr>
      <vt:lpstr>Deep Learning based Approaches</vt:lpstr>
      <vt:lpstr>The History of Deep Learning for  Object Detection</vt:lpstr>
      <vt:lpstr>Deep Learning for Object Detection</vt:lpstr>
      <vt:lpstr>Example: Region with CNN Features</vt:lpstr>
      <vt:lpstr>Example: Region with CNN Features</vt:lpstr>
      <vt:lpstr>Deep Learning for Object Detection</vt:lpstr>
      <vt:lpstr>Deep Learning for Object Detection</vt:lpstr>
      <vt:lpstr>Deep Learning for Object Detection</vt:lpstr>
      <vt:lpstr>Improve localization</vt:lpstr>
      <vt:lpstr>Spatial Pyramid Pooling Net</vt:lpstr>
      <vt:lpstr>Improve localization</vt:lpstr>
      <vt:lpstr>Improve localization</vt:lpstr>
      <vt:lpstr>Improve localization</vt:lpstr>
      <vt:lpstr>Improve localization</vt:lpstr>
      <vt:lpstr>Improve Recognition</vt:lpstr>
      <vt:lpstr>Semantic Segmentation-Aware  CNN Features</vt:lpstr>
      <vt:lpstr>Semantic Segmentation-Aware  CNN Features</vt:lpstr>
      <vt:lpstr>Improve Recognition</vt:lpstr>
      <vt:lpstr>ProNet</vt:lpstr>
      <vt:lpstr>ProNet</vt:lpstr>
      <vt:lpstr>Improve Recognition</vt:lpstr>
      <vt:lpstr>RIFD-CNN</vt:lpstr>
      <vt:lpstr>Improve Efficiency</vt:lpstr>
      <vt:lpstr>YOLO: Unified, Real-Time Object Detection</vt:lpstr>
      <vt:lpstr>Improve Efficiency</vt:lpstr>
      <vt:lpstr>SSD (better than YOLO)</vt:lpstr>
      <vt:lpstr>Improve Efficiency</vt:lpstr>
      <vt:lpstr>HyperNet</vt:lpstr>
      <vt:lpstr>Improve Efficiency</vt:lpstr>
      <vt:lpstr>R-FCN</vt:lpstr>
      <vt:lpstr>R-FCN</vt:lpstr>
      <vt:lpstr>Deep Learning for Object Detection</vt:lpstr>
      <vt:lpstr>Deep Learning for Object Detection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Practice Tutorial</vt:lpstr>
      <vt:lpstr>Unsolved Problems</vt:lpstr>
      <vt:lpstr>Semi-supervised Object Detection</vt:lpstr>
      <vt:lpstr>Weakly-supervised Object Detection</vt:lpstr>
      <vt:lpstr>3D Object Detection</vt:lpstr>
      <vt:lpstr>3D Object Detection</vt:lpstr>
      <vt:lpstr>PowerPoint 演示文稿</vt:lpstr>
      <vt:lpstr>Reference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hkpuadmin</dc:creator>
  <cp:lastModifiedBy>Keze WANG</cp:lastModifiedBy>
  <cp:revision>1454</cp:revision>
  <dcterms:created xsi:type="dcterms:W3CDTF">2010-02-24T09:41:53Z</dcterms:created>
  <dcterms:modified xsi:type="dcterms:W3CDTF">2018-04-02T13:20:19Z</dcterms:modified>
</cp:coreProperties>
</file>