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325" r:id="rId2"/>
    <p:sldId id="383" r:id="rId3"/>
    <p:sldId id="486" r:id="rId4"/>
    <p:sldId id="384" r:id="rId5"/>
    <p:sldId id="389" r:id="rId6"/>
    <p:sldId id="391" r:id="rId7"/>
    <p:sldId id="392" r:id="rId8"/>
    <p:sldId id="395" r:id="rId9"/>
    <p:sldId id="396" r:id="rId10"/>
    <p:sldId id="397" r:id="rId11"/>
    <p:sldId id="387" r:id="rId12"/>
    <p:sldId id="385" r:id="rId13"/>
    <p:sldId id="390" r:id="rId14"/>
    <p:sldId id="393" r:id="rId15"/>
    <p:sldId id="404" r:id="rId16"/>
    <p:sldId id="405" r:id="rId17"/>
    <p:sldId id="403" r:id="rId18"/>
    <p:sldId id="406" r:id="rId19"/>
    <p:sldId id="407" r:id="rId20"/>
    <p:sldId id="408" r:id="rId21"/>
    <p:sldId id="394" r:id="rId22"/>
    <p:sldId id="399" r:id="rId23"/>
    <p:sldId id="398" r:id="rId24"/>
    <p:sldId id="400" r:id="rId25"/>
    <p:sldId id="401" r:id="rId26"/>
    <p:sldId id="409" r:id="rId27"/>
    <p:sldId id="410" r:id="rId28"/>
    <p:sldId id="411" r:id="rId29"/>
    <p:sldId id="432" r:id="rId30"/>
    <p:sldId id="413" r:id="rId31"/>
    <p:sldId id="415" r:id="rId32"/>
    <p:sldId id="416" r:id="rId33"/>
    <p:sldId id="464" r:id="rId34"/>
    <p:sldId id="465" r:id="rId35"/>
    <p:sldId id="466" r:id="rId36"/>
    <p:sldId id="467" r:id="rId37"/>
    <p:sldId id="451" r:id="rId38"/>
    <p:sldId id="463" r:id="rId39"/>
    <p:sldId id="462" r:id="rId40"/>
    <p:sldId id="452" r:id="rId41"/>
    <p:sldId id="453" r:id="rId42"/>
    <p:sldId id="455" r:id="rId43"/>
    <p:sldId id="456" r:id="rId44"/>
    <p:sldId id="459" r:id="rId45"/>
    <p:sldId id="457" r:id="rId46"/>
    <p:sldId id="458" r:id="rId47"/>
    <p:sldId id="468" r:id="rId48"/>
    <p:sldId id="469" r:id="rId49"/>
    <p:sldId id="470" r:id="rId50"/>
    <p:sldId id="412" r:id="rId51"/>
    <p:sldId id="417" r:id="rId52"/>
    <p:sldId id="422" r:id="rId53"/>
    <p:sldId id="450" r:id="rId54"/>
    <p:sldId id="437" r:id="rId55"/>
    <p:sldId id="472" r:id="rId56"/>
    <p:sldId id="473" r:id="rId57"/>
    <p:sldId id="485" r:id="rId58"/>
    <p:sldId id="474" r:id="rId59"/>
    <p:sldId id="488" r:id="rId60"/>
    <p:sldId id="479" r:id="rId61"/>
    <p:sldId id="489" r:id="rId62"/>
    <p:sldId id="490" r:id="rId63"/>
    <p:sldId id="491" r:id="rId64"/>
    <p:sldId id="492" r:id="rId65"/>
    <p:sldId id="480" r:id="rId66"/>
    <p:sldId id="494" r:id="rId67"/>
    <p:sldId id="481" r:id="rId68"/>
    <p:sldId id="495" r:id="rId69"/>
    <p:sldId id="483" r:id="rId70"/>
    <p:sldId id="496" r:id="rId71"/>
    <p:sldId id="484" r:id="rId72"/>
    <p:sldId id="497" r:id="rId73"/>
    <p:sldId id="498" r:id="rId74"/>
    <p:sldId id="500" r:id="rId75"/>
    <p:sldId id="507" r:id="rId76"/>
    <p:sldId id="505" r:id="rId77"/>
    <p:sldId id="506" r:id="rId78"/>
    <p:sldId id="508" r:id="rId79"/>
    <p:sldId id="476" r:id="rId80"/>
    <p:sldId id="504" r:id="rId81"/>
    <p:sldId id="509" r:id="rId82"/>
    <p:sldId id="510" r:id="rId83"/>
    <p:sldId id="511" r:id="rId84"/>
    <p:sldId id="512" r:id="rId85"/>
    <p:sldId id="513" r:id="rId86"/>
    <p:sldId id="514" r:id="rId87"/>
    <p:sldId id="420" r:id="rId88"/>
    <p:sldId id="440" r:id="rId89"/>
    <p:sldId id="445" r:id="rId90"/>
    <p:sldId id="446" r:id="rId91"/>
    <p:sldId id="447" r:id="rId92"/>
    <p:sldId id="441" r:id="rId93"/>
    <p:sldId id="443" r:id="rId94"/>
    <p:sldId id="442" r:id="rId95"/>
    <p:sldId id="444" r:id="rId96"/>
    <p:sldId id="493" r:id="rId97"/>
    <p:sldId id="487" r:id="rId9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2152" autoAdjust="0"/>
  </p:normalViewPr>
  <p:slideViewPr>
    <p:cSldViewPr>
      <p:cViewPr varScale="1">
        <p:scale>
          <a:sx n="121" d="100"/>
          <a:sy n="121" d="100"/>
        </p:scale>
        <p:origin x="1278" y="102"/>
      </p:cViewPr>
      <p:guideLst>
        <p:guide orient="horz" pos="355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1" d="100"/>
          <a:sy n="71" d="100"/>
        </p:scale>
        <p:origin x="-1368" y="-5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4" Type="http://schemas.openxmlformats.org/officeDocument/2006/relationships/image" Target="../media/image1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4" Type="http://schemas.openxmlformats.org/officeDocument/2006/relationships/image" Target="../media/image11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62" y="0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0414B-5A22-487C-A443-48DF3D06A7C1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272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62" y="9428272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AF78A-7B51-4AFB-AF51-541492103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33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863A2-9AFF-4563-9579-CFF6CF010187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3625" y="696913"/>
            <a:ext cx="2166938" cy="1627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3BFE9-6FC4-4144-BF14-C89037B7F3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5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86025" y="414338"/>
            <a:ext cx="1900238" cy="1425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3179" y="1985327"/>
            <a:ext cx="5891318" cy="744497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n-US" sz="1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ＭＳ Ｐゴシック" pitchFamily="-11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10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75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75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0056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3967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4766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59878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2416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7071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3023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09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75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9572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8337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6091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42103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302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03808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1941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4451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6562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3180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75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82144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596442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4425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33276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0601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5251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61079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5272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39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29459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8004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67414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03471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72776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117348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24183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82089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88706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36741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113695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1557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05756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24794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82337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770202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63013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47543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96138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7638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14110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52138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08648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05370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608089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298898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09454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064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32320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10994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67895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207787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966898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833929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70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2553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29764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71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377153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72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16012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73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01956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74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769712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75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67502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76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9039786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77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150568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78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9769914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79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99052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01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700317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1461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084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7308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96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4678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5954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87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6934854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88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7383289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89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99811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90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8681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111735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91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2722464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92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138364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93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808921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94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6289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F4B247F2-E1E0-4F8C-A5B2-983BDBE0243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247F2-E1E0-4F8C-A5B2-983BDBE0243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1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75.xml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4.wmf"/><Relationship Id="rId5" Type="http://schemas.openxmlformats.org/officeDocument/2006/relationships/image" Target="../media/image111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3.w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1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18.wmf"/><Relationship Id="rId5" Type="http://schemas.openxmlformats.org/officeDocument/2006/relationships/image" Target="../media/image115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17.w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23.wmf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120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22.wmf"/><Relationship Id="rId5" Type="http://schemas.openxmlformats.org/officeDocument/2006/relationships/image" Target="../media/image119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21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caffe.berkeleyvision.org/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7.jpeg"/><Relationship Id="rId18" Type="http://schemas.openxmlformats.org/officeDocument/2006/relationships/image" Target="../media/image152.jpeg"/><Relationship Id="rId3" Type="http://schemas.openxmlformats.org/officeDocument/2006/relationships/image" Target="../media/image138.png"/><Relationship Id="rId7" Type="http://schemas.openxmlformats.org/officeDocument/2006/relationships/image" Target="../media/image141.jpeg"/><Relationship Id="rId12" Type="http://schemas.openxmlformats.org/officeDocument/2006/relationships/image" Target="../media/image146.jpeg"/><Relationship Id="rId17" Type="http://schemas.openxmlformats.org/officeDocument/2006/relationships/image" Target="../media/image151.jpeg"/><Relationship Id="rId2" Type="http://schemas.openxmlformats.org/officeDocument/2006/relationships/notesSlide" Target="../notesSlides/notesSlide91.xml"/><Relationship Id="rId16" Type="http://schemas.openxmlformats.org/officeDocument/2006/relationships/image" Target="../media/image150.jpeg"/><Relationship Id="rId20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139.jpeg"/><Relationship Id="rId15" Type="http://schemas.openxmlformats.org/officeDocument/2006/relationships/image" Target="../media/image149.jpeg"/><Relationship Id="rId10" Type="http://schemas.openxmlformats.org/officeDocument/2006/relationships/image" Target="../media/image144.jpeg"/><Relationship Id="rId19" Type="http://schemas.openxmlformats.org/officeDocument/2006/relationships/image" Target="../media/image153.jpeg"/><Relationship Id="rId4" Type="http://schemas.microsoft.com/office/2007/relationships/hdphoto" Target="../media/hdphoto1.wdp"/><Relationship Id="rId9" Type="http://schemas.openxmlformats.org/officeDocument/2006/relationships/image" Target="../media/image143.jpeg"/><Relationship Id="rId14" Type="http://schemas.openxmlformats.org/officeDocument/2006/relationships/image" Target="../media/image14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6.jpg"/><Relationship Id="rId7" Type="http://schemas.openxmlformats.org/officeDocument/2006/relationships/image" Target="../media/image15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8.png"/><Relationship Id="rId4" Type="http://schemas.openxmlformats.org/officeDocument/2006/relationships/image" Target="../media/image157.jpeg"/><Relationship Id="rId9" Type="http://schemas.openxmlformats.org/officeDocument/2006/relationships/image" Target="../media/image16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neuralnetworksanddeeplearning.com/" TargetMode="External"/><Relationship Id="rId2" Type="http://schemas.openxmlformats.org/officeDocument/2006/relationships/hyperlink" Target="http://www.deeplearningbook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s.ox.ac.uk/people/nando.defreitas/machinelearning/" TargetMode="External"/><Relationship Id="rId4" Type="http://schemas.openxmlformats.org/officeDocument/2006/relationships/hyperlink" Target="http://cs231n.stanford.edu/" TargetMode="Externa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030A0"/>
                </a:solidFill>
              </a:rPr>
              <a:t>Advanced </a:t>
            </a:r>
            <a:r>
              <a:rPr lang="en-US" altLang="zh-CN" b="1" dirty="0">
                <a:solidFill>
                  <a:srgbClr val="7030A0"/>
                </a:solidFill>
              </a:rPr>
              <a:t>Topics in Visual Computing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143000" y="4153021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00FF"/>
                </a:solidFill>
              </a:rPr>
              <a:t>Deep Learning for 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General Image Classification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/>
        </p:nvSpPr>
        <p:spPr>
          <a:xfrm>
            <a:off x="6489290" y="4175871"/>
            <a:ext cx="1721314" cy="1538748"/>
          </a:xfrm>
          <a:custGeom>
            <a:avLst/>
            <a:gdLst>
              <a:gd name="connsiteX0" fmla="*/ 162233 w 1615607"/>
              <a:gd name="connsiteY0" fmla="*/ 251500 h 1247016"/>
              <a:gd name="connsiteX1" fmla="*/ 162233 w 1615607"/>
              <a:gd name="connsiteY1" fmla="*/ 251500 h 1247016"/>
              <a:gd name="connsiteX2" fmla="*/ 339213 w 1615607"/>
              <a:gd name="connsiteY2" fmla="*/ 74520 h 1247016"/>
              <a:gd name="connsiteX3" fmla="*/ 789039 w 1615607"/>
              <a:gd name="connsiteY3" fmla="*/ 104016 h 1247016"/>
              <a:gd name="connsiteX4" fmla="*/ 833284 w 1615607"/>
              <a:gd name="connsiteY4" fmla="*/ 111391 h 1247016"/>
              <a:gd name="connsiteX5" fmla="*/ 929149 w 1615607"/>
              <a:gd name="connsiteY5" fmla="*/ 148262 h 1247016"/>
              <a:gd name="connsiteX6" fmla="*/ 988142 w 1615607"/>
              <a:gd name="connsiteY6" fmla="*/ 177758 h 1247016"/>
              <a:gd name="connsiteX7" fmla="*/ 1076633 w 1615607"/>
              <a:gd name="connsiteY7" fmla="*/ 214629 h 1247016"/>
              <a:gd name="connsiteX8" fmla="*/ 1143000 w 1615607"/>
              <a:gd name="connsiteY8" fmla="*/ 258874 h 1247016"/>
              <a:gd name="connsiteX9" fmla="*/ 1172497 w 1615607"/>
              <a:gd name="connsiteY9" fmla="*/ 273623 h 1247016"/>
              <a:gd name="connsiteX10" fmla="*/ 1201994 w 1615607"/>
              <a:gd name="connsiteY10" fmla="*/ 295745 h 1247016"/>
              <a:gd name="connsiteX11" fmla="*/ 1246239 w 1615607"/>
              <a:gd name="connsiteY11" fmla="*/ 310494 h 1247016"/>
              <a:gd name="connsiteX12" fmla="*/ 1283110 w 1615607"/>
              <a:gd name="connsiteY12" fmla="*/ 325242 h 1247016"/>
              <a:gd name="connsiteX13" fmla="*/ 1305233 w 1615607"/>
              <a:gd name="connsiteY13" fmla="*/ 332616 h 1247016"/>
              <a:gd name="connsiteX14" fmla="*/ 1364226 w 1615607"/>
              <a:gd name="connsiteY14" fmla="*/ 354739 h 1247016"/>
              <a:gd name="connsiteX15" fmla="*/ 1378975 w 1615607"/>
              <a:gd name="connsiteY15" fmla="*/ 369487 h 1247016"/>
              <a:gd name="connsiteX16" fmla="*/ 1408471 w 1615607"/>
              <a:gd name="connsiteY16" fmla="*/ 376862 h 1247016"/>
              <a:gd name="connsiteX17" fmla="*/ 1430594 w 1615607"/>
              <a:gd name="connsiteY17" fmla="*/ 384236 h 1247016"/>
              <a:gd name="connsiteX18" fmla="*/ 1533833 w 1615607"/>
              <a:gd name="connsiteY18" fmla="*/ 376862 h 1247016"/>
              <a:gd name="connsiteX19" fmla="*/ 1563329 w 1615607"/>
              <a:gd name="connsiteY19" fmla="*/ 332616 h 1247016"/>
              <a:gd name="connsiteX20" fmla="*/ 1570704 w 1615607"/>
              <a:gd name="connsiteY20" fmla="*/ 310494 h 1247016"/>
              <a:gd name="connsiteX21" fmla="*/ 1607575 w 1615607"/>
              <a:gd name="connsiteY21" fmla="*/ 288371 h 1247016"/>
              <a:gd name="connsiteX22" fmla="*/ 1614949 w 1615607"/>
              <a:gd name="connsiteY22" fmla="*/ 391610 h 1247016"/>
              <a:gd name="connsiteX23" fmla="*/ 1607575 w 1615607"/>
              <a:gd name="connsiteY23" fmla="*/ 1070036 h 1247016"/>
              <a:gd name="connsiteX24" fmla="*/ 1563329 w 1615607"/>
              <a:gd name="connsiteY24" fmla="*/ 1143778 h 1247016"/>
              <a:gd name="connsiteX25" fmla="*/ 1533833 w 1615607"/>
              <a:gd name="connsiteY25" fmla="*/ 1151152 h 1247016"/>
              <a:gd name="connsiteX26" fmla="*/ 1364226 w 1615607"/>
              <a:gd name="connsiteY26" fmla="*/ 1158526 h 1247016"/>
              <a:gd name="connsiteX27" fmla="*/ 1342104 w 1615607"/>
              <a:gd name="connsiteY27" fmla="*/ 1165900 h 1247016"/>
              <a:gd name="connsiteX28" fmla="*/ 1312607 w 1615607"/>
              <a:gd name="connsiteY28" fmla="*/ 1202771 h 1247016"/>
              <a:gd name="connsiteX29" fmla="*/ 1297858 w 1615607"/>
              <a:gd name="connsiteY29" fmla="*/ 1217520 h 1247016"/>
              <a:gd name="connsiteX30" fmla="*/ 1275736 w 1615607"/>
              <a:gd name="connsiteY30" fmla="*/ 1224894 h 1247016"/>
              <a:gd name="connsiteX31" fmla="*/ 1157749 w 1615607"/>
              <a:gd name="connsiteY31" fmla="*/ 1247016 h 1247016"/>
              <a:gd name="connsiteX32" fmla="*/ 523568 w 1615607"/>
              <a:gd name="connsiteY32" fmla="*/ 1239642 h 1247016"/>
              <a:gd name="connsiteX33" fmla="*/ 501445 w 1615607"/>
              <a:gd name="connsiteY33" fmla="*/ 1224894 h 1247016"/>
              <a:gd name="connsiteX34" fmla="*/ 479323 w 1615607"/>
              <a:gd name="connsiteY34" fmla="*/ 1217520 h 1247016"/>
              <a:gd name="connsiteX35" fmla="*/ 442452 w 1615607"/>
              <a:gd name="connsiteY35" fmla="*/ 1188023 h 1247016"/>
              <a:gd name="connsiteX36" fmla="*/ 368710 w 1615607"/>
              <a:gd name="connsiteY36" fmla="*/ 1129029 h 1247016"/>
              <a:gd name="connsiteX37" fmla="*/ 280220 w 1615607"/>
              <a:gd name="connsiteY37" fmla="*/ 1070036 h 1247016"/>
              <a:gd name="connsiteX38" fmla="*/ 213852 w 1615607"/>
              <a:gd name="connsiteY38" fmla="*/ 1011042 h 1247016"/>
              <a:gd name="connsiteX39" fmla="*/ 206478 w 1615607"/>
              <a:gd name="connsiteY39" fmla="*/ 981545 h 1247016"/>
              <a:gd name="connsiteX40" fmla="*/ 176981 w 1615607"/>
              <a:gd name="connsiteY40" fmla="*/ 937300 h 1247016"/>
              <a:gd name="connsiteX41" fmla="*/ 162233 w 1615607"/>
              <a:gd name="connsiteY41" fmla="*/ 915178 h 1247016"/>
              <a:gd name="connsiteX42" fmla="*/ 140110 w 1615607"/>
              <a:gd name="connsiteY42" fmla="*/ 870933 h 1247016"/>
              <a:gd name="connsiteX43" fmla="*/ 110613 w 1615607"/>
              <a:gd name="connsiteY43" fmla="*/ 826687 h 1247016"/>
              <a:gd name="connsiteX44" fmla="*/ 88491 w 1615607"/>
              <a:gd name="connsiteY44" fmla="*/ 775068 h 1247016"/>
              <a:gd name="connsiteX45" fmla="*/ 51620 w 1615607"/>
              <a:gd name="connsiteY45" fmla="*/ 716074 h 1247016"/>
              <a:gd name="connsiteX46" fmla="*/ 44245 w 1615607"/>
              <a:gd name="connsiteY46" fmla="*/ 664455 h 1247016"/>
              <a:gd name="connsiteX47" fmla="*/ 29497 w 1615607"/>
              <a:gd name="connsiteY47" fmla="*/ 642333 h 1247016"/>
              <a:gd name="connsiteX48" fmla="*/ 14749 w 1615607"/>
              <a:gd name="connsiteY48" fmla="*/ 612836 h 1247016"/>
              <a:gd name="connsiteX49" fmla="*/ 0 w 1615607"/>
              <a:gd name="connsiteY49" fmla="*/ 553842 h 1247016"/>
              <a:gd name="connsiteX50" fmla="*/ 14749 w 1615607"/>
              <a:gd name="connsiteY50" fmla="*/ 413733 h 1247016"/>
              <a:gd name="connsiteX51" fmla="*/ 29497 w 1615607"/>
              <a:gd name="connsiteY51" fmla="*/ 384236 h 1247016"/>
              <a:gd name="connsiteX52" fmla="*/ 73742 w 1615607"/>
              <a:gd name="connsiteY52" fmla="*/ 325242 h 1247016"/>
              <a:gd name="connsiteX53" fmla="*/ 132736 w 1615607"/>
              <a:gd name="connsiteY53" fmla="*/ 303120 h 1247016"/>
              <a:gd name="connsiteX54" fmla="*/ 147484 w 1615607"/>
              <a:gd name="connsiteY54" fmla="*/ 288371 h 1247016"/>
              <a:gd name="connsiteX55" fmla="*/ 162233 w 1615607"/>
              <a:gd name="connsiteY55" fmla="*/ 251500 h 1247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615607" h="1247016">
                <a:moveTo>
                  <a:pt x="162233" y="251500"/>
                </a:moveTo>
                <a:lnTo>
                  <a:pt x="162233" y="251500"/>
                </a:lnTo>
                <a:cubicBezTo>
                  <a:pt x="221226" y="192507"/>
                  <a:pt x="258770" y="96642"/>
                  <a:pt x="339213" y="74520"/>
                </a:cubicBezTo>
                <a:cubicBezTo>
                  <a:pt x="921951" y="-85733"/>
                  <a:pt x="609234" y="54977"/>
                  <a:pt x="789039" y="104016"/>
                </a:cubicBezTo>
                <a:cubicBezTo>
                  <a:pt x="803464" y="107950"/>
                  <a:pt x="818536" y="108933"/>
                  <a:pt x="833284" y="111391"/>
                </a:cubicBezTo>
                <a:cubicBezTo>
                  <a:pt x="865239" y="123681"/>
                  <a:pt x="898526" y="132951"/>
                  <a:pt x="929149" y="148262"/>
                </a:cubicBezTo>
                <a:cubicBezTo>
                  <a:pt x="948813" y="158094"/>
                  <a:pt x="968000" y="168946"/>
                  <a:pt x="988142" y="177758"/>
                </a:cubicBezTo>
                <a:cubicBezTo>
                  <a:pt x="1021929" y="192540"/>
                  <a:pt x="1046932" y="196352"/>
                  <a:pt x="1076633" y="214629"/>
                </a:cubicBezTo>
                <a:cubicBezTo>
                  <a:pt x="1099277" y="228564"/>
                  <a:pt x="1119219" y="246983"/>
                  <a:pt x="1143000" y="258874"/>
                </a:cubicBezTo>
                <a:cubicBezTo>
                  <a:pt x="1152832" y="263790"/>
                  <a:pt x="1163175" y="267797"/>
                  <a:pt x="1172497" y="273623"/>
                </a:cubicBezTo>
                <a:cubicBezTo>
                  <a:pt x="1182919" y="280137"/>
                  <a:pt x="1191001" y="290249"/>
                  <a:pt x="1201994" y="295745"/>
                </a:cubicBezTo>
                <a:cubicBezTo>
                  <a:pt x="1215899" y="302697"/>
                  <a:pt x="1231629" y="305181"/>
                  <a:pt x="1246239" y="310494"/>
                </a:cubicBezTo>
                <a:cubicBezTo>
                  <a:pt x="1258679" y="315018"/>
                  <a:pt x="1270716" y="320594"/>
                  <a:pt x="1283110" y="325242"/>
                </a:cubicBezTo>
                <a:cubicBezTo>
                  <a:pt x="1290388" y="327971"/>
                  <a:pt x="1297955" y="329887"/>
                  <a:pt x="1305233" y="332616"/>
                </a:cubicBezTo>
                <a:cubicBezTo>
                  <a:pt x="1375784" y="359073"/>
                  <a:pt x="1314007" y="337999"/>
                  <a:pt x="1364226" y="354739"/>
                </a:cubicBezTo>
                <a:cubicBezTo>
                  <a:pt x="1369142" y="359655"/>
                  <a:pt x="1372757" y="366378"/>
                  <a:pt x="1378975" y="369487"/>
                </a:cubicBezTo>
                <a:cubicBezTo>
                  <a:pt x="1388040" y="374019"/>
                  <a:pt x="1398726" y="374078"/>
                  <a:pt x="1408471" y="376862"/>
                </a:cubicBezTo>
                <a:cubicBezTo>
                  <a:pt x="1415945" y="378998"/>
                  <a:pt x="1423220" y="381778"/>
                  <a:pt x="1430594" y="384236"/>
                </a:cubicBezTo>
                <a:cubicBezTo>
                  <a:pt x="1465007" y="381778"/>
                  <a:pt x="1499857" y="382858"/>
                  <a:pt x="1533833" y="376862"/>
                </a:cubicBezTo>
                <a:cubicBezTo>
                  <a:pt x="1561134" y="372044"/>
                  <a:pt x="1557526" y="352925"/>
                  <a:pt x="1563329" y="332616"/>
                </a:cubicBezTo>
                <a:cubicBezTo>
                  <a:pt x="1565464" y="325142"/>
                  <a:pt x="1566705" y="317159"/>
                  <a:pt x="1570704" y="310494"/>
                </a:cubicBezTo>
                <a:cubicBezTo>
                  <a:pt x="1580828" y="293622"/>
                  <a:pt x="1590172" y="294172"/>
                  <a:pt x="1607575" y="288371"/>
                </a:cubicBezTo>
                <a:cubicBezTo>
                  <a:pt x="1610033" y="322784"/>
                  <a:pt x="1614949" y="357109"/>
                  <a:pt x="1614949" y="391610"/>
                </a:cubicBezTo>
                <a:cubicBezTo>
                  <a:pt x="1614949" y="617765"/>
                  <a:pt x="1618869" y="844163"/>
                  <a:pt x="1607575" y="1070036"/>
                </a:cubicBezTo>
                <a:cubicBezTo>
                  <a:pt x="1607523" y="1071073"/>
                  <a:pt x="1583329" y="1133778"/>
                  <a:pt x="1563329" y="1143778"/>
                </a:cubicBezTo>
                <a:cubicBezTo>
                  <a:pt x="1554264" y="1148310"/>
                  <a:pt x="1543940" y="1150403"/>
                  <a:pt x="1533833" y="1151152"/>
                </a:cubicBezTo>
                <a:cubicBezTo>
                  <a:pt x="1477399" y="1155332"/>
                  <a:pt x="1420762" y="1156068"/>
                  <a:pt x="1364226" y="1158526"/>
                </a:cubicBezTo>
                <a:cubicBezTo>
                  <a:pt x="1356852" y="1160984"/>
                  <a:pt x="1348769" y="1161901"/>
                  <a:pt x="1342104" y="1165900"/>
                </a:cubicBezTo>
                <a:cubicBezTo>
                  <a:pt x="1328407" y="1174118"/>
                  <a:pt x="1321883" y="1191176"/>
                  <a:pt x="1312607" y="1202771"/>
                </a:cubicBezTo>
                <a:cubicBezTo>
                  <a:pt x="1308264" y="1208200"/>
                  <a:pt x="1303820" y="1213943"/>
                  <a:pt x="1297858" y="1217520"/>
                </a:cubicBezTo>
                <a:cubicBezTo>
                  <a:pt x="1291193" y="1221519"/>
                  <a:pt x="1282880" y="1221832"/>
                  <a:pt x="1275736" y="1224894"/>
                </a:cubicBezTo>
                <a:cubicBezTo>
                  <a:pt x="1208186" y="1253844"/>
                  <a:pt x="1288371" y="1236131"/>
                  <a:pt x="1157749" y="1247016"/>
                </a:cubicBezTo>
                <a:cubicBezTo>
                  <a:pt x="946355" y="1244558"/>
                  <a:pt x="734856" y="1246764"/>
                  <a:pt x="523568" y="1239642"/>
                </a:cubicBezTo>
                <a:cubicBezTo>
                  <a:pt x="514710" y="1239343"/>
                  <a:pt x="509372" y="1228857"/>
                  <a:pt x="501445" y="1224894"/>
                </a:cubicBezTo>
                <a:cubicBezTo>
                  <a:pt x="494493" y="1221418"/>
                  <a:pt x="486697" y="1219978"/>
                  <a:pt x="479323" y="1217520"/>
                </a:cubicBezTo>
                <a:cubicBezTo>
                  <a:pt x="448579" y="1186774"/>
                  <a:pt x="482763" y="1219031"/>
                  <a:pt x="442452" y="1188023"/>
                </a:cubicBezTo>
                <a:cubicBezTo>
                  <a:pt x="417501" y="1168830"/>
                  <a:pt x="394902" y="1146490"/>
                  <a:pt x="368710" y="1129029"/>
                </a:cubicBezTo>
                <a:cubicBezTo>
                  <a:pt x="339213" y="1109365"/>
                  <a:pt x="305287" y="1095103"/>
                  <a:pt x="280220" y="1070036"/>
                </a:cubicBezTo>
                <a:cubicBezTo>
                  <a:pt x="229708" y="1019524"/>
                  <a:pt x="253329" y="1037361"/>
                  <a:pt x="213852" y="1011042"/>
                </a:cubicBezTo>
                <a:cubicBezTo>
                  <a:pt x="211394" y="1001210"/>
                  <a:pt x="211010" y="990610"/>
                  <a:pt x="206478" y="981545"/>
                </a:cubicBezTo>
                <a:cubicBezTo>
                  <a:pt x="198551" y="965691"/>
                  <a:pt x="186813" y="952048"/>
                  <a:pt x="176981" y="937300"/>
                </a:cubicBezTo>
                <a:cubicBezTo>
                  <a:pt x="172065" y="929926"/>
                  <a:pt x="165036" y="923586"/>
                  <a:pt x="162233" y="915178"/>
                </a:cubicBezTo>
                <a:cubicBezTo>
                  <a:pt x="148710" y="874614"/>
                  <a:pt x="162983" y="910962"/>
                  <a:pt x="140110" y="870933"/>
                </a:cubicBezTo>
                <a:cubicBezTo>
                  <a:pt x="116300" y="829264"/>
                  <a:pt x="136900" y="852974"/>
                  <a:pt x="110613" y="826687"/>
                </a:cubicBezTo>
                <a:cubicBezTo>
                  <a:pt x="103445" y="805183"/>
                  <a:pt x="101507" y="795894"/>
                  <a:pt x="88491" y="775068"/>
                </a:cubicBezTo>
                <a:cubicBezTo>
                  <a:pt x="40627" y="698486"/>
                  <a:pt x="88988" y="790812"/>
                  <a:pt x="51620" y="716074"/>
                </a:cubicBezTo>
                <a:cubicBezTo>
                  <a:pt x="49162" y="698868"/>
                  <a:pt x="49240" y="681103"/>
                  <a:pt x="44245" y="664455"/>
                </a:cubicBezTo>
                <a:cubicBezTo>
                  <a:pt x="41698" y="655966"/>
                  <a:pt x="33894" y="650028"/>
                  <a:pt x="29497" y="642333"/>
                </a:cubicBezTo>
                <a:cubicBezTo>
                  <a:pt x="24043" y="632789"/>
                  <a:pt x="19079" y="622940"/>
                  <a:pt x="14749" y="612836"/>
                </a:cubicBezTo>
                <a:cubicBezTo>
                  <a:pt x="6247" y="592997"/>
                  <a:pt x="4328" y="575480"/>
                  <a:pt x="0" y="553842"/>
                </a:cubicBezTo>
                <a:cubicBezTo>
                  <a:pt x="2954" y="506578"/>
                  <a:pt x="-4119" y="457758"/>
                  <a:pt x="14749" y="413733"/>
                </a:cubicBezTo>
                <a:cubicBezTo>
                  <a:pt x="19079" y="403629"/>
                  <a:pt x="25167" y="394340"/>
                  <a:pt x="29497" y="384236"/>
                </a:cubicBezTo>
                <a:cubicBezTo>
                  <a:pt x="40925" y="357569"/>
                  <a:pt x="34599" y="340899"/>
                  <a:pt x="73742" y="325242"/>
                </a:cubicBezTo>
                <a:cubicBezTo>
                  <a:pt x="117830" y="307607"/>
                  <a:pt x="98055" y="314680"/>
                  <a:pt x="132736" y="303120"/>
                </a:cubicBezTo>
                <a:cubicBezTo>
                  <a:pt x="137652" y="298204"/>
                  <a:pt x="143907" y="294333"/>
                  <a:pt x="147484" y="288371"/>
                </a:cubicBezTo>
                <a:cubicBezTo>
                  <a:pt x="172902" y="246006"/>
                  <a:pt x="159775" y="257645"/>
                  <a:pt x="162233" y="251500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任意多边形: 形状 6"/>
          <p:cNvSpPr/>
          <p:nvPr/>
        </p:nvSpPr>
        <p:spPr>
          <a:xfrm>
            <a:off x="4800601" y="3032871"/>
            <a:ext cx="1666568" cy="1619865"/>
          </a:xfrm>
          <a:custGeom>
            <a:avLst/>
            <a:gdLst>
              <a:gd name="connsiteX0" fmla="*/ 360846 w 1614459"/>
              <a:gd name="connsiteY0" fmla="*/ 58993 h 1548581"/>
              <a:gd name="connsiteX1" fmla="*/ 360846 w 1614459"/>
              <a:gd name="connsiteY1" fmla="*/ 58993 h 1548581"/>
              <a:gd name="connsiteX2" fmla="*/ 412465 w 1614459"/>
              <a:gd name="connsiteY2" fmla="*/ 22122 h 1548581"/>
              <a:gd name="connsiteX3" fmla="*/ 434588 w 1614459"/>
              <a:gd name="connsiteY3" fmla="*/ 14748 h 1548581"/>
              <a:gd name="connsiteX4" fmla="*/ 456710 w 1614459"/>
              <a:gd name="connsiteY4" fmla="*/ 0 h 1548581"/>
              <a:gd name="connsiteX5" fmla="*/ 810672 w 1614459"/>
              <a:gd name="connsiteY5" fmla="*/ 7374 h 1548581"/>
              <a:gd name="connsiteX6" fmla="*/ 921285 w 1614459"/>
              <a:gd name="connsiteY6" fmla="*/ 36871 h 1548581"/>
              <a:gd name="connsiteX7" fmla="*/ 965530 w 1614459"/>
              <a:gd name="connsiteY7" fmla="*/ 44245 h 1548581"/>
              <a:gd name="connsiteX8" fmla="*/ 995026 w 1614459"/>
              <a:gd name="connsiteY8" fmla="*/ 51619 h 1548581"/>
              <a:gd name="connsiteX9" fmla="*/ 1024523 w 1614459"/>
              <a:gd name="connsiteY9" fmla="*/ 66368 h 1548581"/>
              <a:gd name="connsiteX10" fmla="*/ 1068768 w 1614459"/>
              <a:gd name="connsiteY10" fmla="*/ 73742 h 1548581"/>
              <a:gd name="connsiteX11" fmla="*/ 1090891 w 1614459"/>
              <a:gd name="connsiteY11" fmla="*/ 81116 h 1548581"/>
              <a:gd name="connsiteX12" fmla="*/ 1164633 w 1614459"/>
              <a:gd name="connsiteY12" fmla="*/ 103239 h 1548581"/>
              <a:gd name="connsiteX13" fmla="*/ 1194130 w 1614459"/>
              <a:gd name="connsiteY13" fmla="*/ 117987 h 1548581"/>
              <a:gd name="connsiteX14" fmla="*/ 1216252 w 1614459"/>
              <a:gd name="connsiteY14" fmla="*/ 125361 h 1548581"/>
              <a:gd name="connsiteX15" fmla="*/ 1275246 w 1614459"/>
              <a:gd name="connsiteY15" fmla="*/ 154858 h 1548581"/>
              <a:gd name="connsiteX16" fmla="*/ 1297368 w 1614459"/>
              <a:gd name="connsiteY16" fmla="*/ 169606 h 1548581"/>
              <a:gd name="connsiteX17" fmla="*/ 1319491 w 1614459"/>
              <a:gd name="connsiteY17" fmla="*/ 176981 h 1548581"/>
              <a:gd name="connsiteX18" fmla="*/ 1363736 w 1614459"/>
              <a:gd name="connsiteY18" fmla="*/ 206477 h 1548581"/>
              <a:gd name="connsiteX19" fmla="*/ 1400607 w 1614459"/>
              <a:gd name="connsiteY19" fmla="*/ 243348 h 1548581"/>
              <a:gd name="connsiteX20" fmla="*/ 1415356 w 1614459"/>
              <a:gd name="connsiteY20" fmla="*/ 258097 h 1548581"/>
              <a:gd name="connsiteX21" fmla="*/ 1459601 w 1614459"/>
              <a:gd name="connsiteY21" fmla="*/ 294968 h 1548581"/>
              <a:gd name="connsiteX22" fmla="*/ 1489097 w 1614459"/>
              <a:gd name="connsiteY22" fmla="*/ 317090 h 1548581"/>
              <a:gd name="connsiteX23" fmla="*/ 1518594 w 1614459"/>
              <a:gd name="connsiteY23" fmla="*/ 361335 h 1548581"/>
              <a:gd name="connsiteX24" fmla="*/ 1548091 w 1614459"/>
              <a:gd name="connsiteY24" fmla="*/ 398206 h 1548581"/>
              <a:gd name="connsiteX25" fmla="*/ 1577588 w 1614459"/>
              <a:gd name="connsiteY25" fmla="*/ 457200 h 1548581"/>
              <a:gd name="connsiteX26" fmla="*/ 1599710 w 1614459"/>
              <a:gd name="connsiteY26" fmla="*/ 560439 h 1548581"/>
              <a:gd name="connsiteX27" fmla="*/ 1614459 w 1614459"/>
              <a:gd name="connsiteY27" fmla="*/ 693174 h 1548581"/>
              <a:gd name="connsiteX28" fmla="*/ 1607085 w 1614459"/>
              <a:gd name="connsiteY28" fmla="*/ 833284 h 1548581"/>
              <a:gd name="connsiteX29" fmla="*/ 1592336 w 1614459"/>
              <a:gd name="connsiteY29" fmla="*/ 855406 h 1548581"/>
              <a:gd name="connsiteX30" fmla="*/ 1584962 w 1614459"/>
              <a:gd name="connsiteY30" fmla="*/ 877529 h 1548581"/>
              <a:gd name="connsiteX31" fmla="*/ 1548091 w 1614459"/>
              <a:gd name="connsiteY31" fmla="*/ 929148 h 1548581"/>
              <a:gd name="connsiteX32" fmla="*/ 1540717 w 1614459"/>
              <a:gd name="connsiteY32" fmla="*/ 951271 h 1548581"/>
              <a:gd name="connsiteX33" fmla="*/ 1511220 w 1614459"/>
              <a:gd name="connsiteY33" fmla="*/ 995516 h 1548581"/>
              <a:gd name="connsiteX34" fmla="*/ 1489097 w 1614459"/>
              <a:gd name="connsiteY34" fmla="*/ 1039761 h 1548581"/>
              <a:gd name="connsiteX35" fmla="*/ 1474349 w 1614459"/>
              <a:gd name="connsiteY35" fmla="*/ 1106129 h 1548581"/>
              <a:gd name="connsiteX36" fmla="*/ 1459601 w 1614459"/>
              <a:gd name="connsiteY36" fmla="*/ 1150374 h 1548581"/>
              <a:gd name="connsiteX37" fmla="*/ 1444852 w 1614459"/>
              <a:gd name="connsiteY37" fmla="*/ 1165122 h 1548581"/>
              <a:gd name="connsiteX38" fmla="*/ 1393233 w 1614459"/>
              <a:gd name="connsiteY38" fmla="*/ 1216742 h 1548581"/>
              <a:gd name="connsiteX39" fmla="*/ 1371110 w 1614459"/>
              <a:gd name="connsiteY39" fmla="*/ 1231490 h 1548581"/>
              <a:gd name="connsiteX40" fmla="*/ 1348988 w 1614459"/>
              <a:gd name="connsiteY40" fmla="*/ 1246239 h 1548581"/>
              <a:gd name="connsiteX41" fmla="*/ 1319491 w 1614459"/>
              <a:gd name="connsiteY41" fmla="*/ 1260987 h 1548581"/>
              <a:gd name="connsiteX42" fmla="*/ 1297368 w 1614459"/>
              <a:gd name="connsiteY42" fmla="*/ 1268361 h 1548581"/>
              <a:gd name="connsiteX43" fmla="*/ 1245749 w 1614459"/>
              <a:gd name="connsiteY43" fmla="*/ 1297858 h 1548581"/>
              <a:gd name="connsiteX44" fmla="*/ 1216252 w 1614459"/>
              <a:gd name="connsiteY44" fmla="*/ 1305232 h 1548581"/>
              <a:gd name="connsiteX45" fmla="*/ 1194130 w 1614459"/>
              <a:gd name="connsiteY45" fmla="*/ 1312606 h 1548581"/>
              <a:gd name="connsiteX46" fmla="*/ 1135136 w 1614459"/>
              <a:gd name="connsiteY46" fmla="*/ 1349477 h 1548581"/>
              <a:gd name="connsiteX47" fmla="*/ 1113014 w 1614459"/>
              <a:gd name="connsiteY47" fmla="*/ 1364226 h 1548581"/>
              <a:gd name="connsiteX48" fmla="*/ 1054020 w 1614459"/>
              <a:gd name="connsiteY48" fmla="*/ 1386348 h 1548581"/>
              <a:gd name="connsiteX49" fmla="*/ 1009775 w 1614459"/>
              <a:gd name="connsiteY49" fmla="*/ 1393722 h 1548581"/>
              <a:gd name="connsiteX50" fmla="*/ 965530 w 1614459"/>
              <a:gd name="connsiteY50" fmla="*/ 1415845 h 1548581"/>
              <a:gd name="connsiteX51" fmla="*/ 943407 w 1614459"/>
              <a:gd name="connsiteY51" fmla="*/ 1430593 h 1548581"/>
              <a:gd name="connsiteX52" fmla="*/ 884414 w 1614459"/>
              <a:gd name="connsiteY52" fmla="*/ 1445342 h 1548581"/>
              <a:gd name="connsiteX53" fmla="*/ 840168 w 1614459"/>
              <a:gd name="connsiteY53" fmla="*/ 1460090 h 1548581"/>
              <a:gd name="connsiteX54" fmla="*/ 810672 w 1614459"/>
              <a:gd name="connsiteY54" fmla="*/ 1467464 h 1548581"/>
              <a:gd name="connsiteX55" fmla="*/ 788549 w 1614459"/>
              <a:gd name="connsiteY55" fmla="*/ 1482213 h 1548581"/>
              <a:gd name="connsiteX56" fmla="*/ 766426 w 1614459"/>
              <a:gd name="connsiteY56" fmla="*/ 1489587 h 1548581"/>
              <a:gd name="connsiteX57" fmla="*/ 744304 w 1614459"/>
              <a:gd name="connsiteY57" fmla="*/ 1511710 h 1548581"/>
              <a:gd name="connsiteX58" fmla="*/ 707433 w 1614459"/>
              <a:gd name="connsiteY58" fmla="*/ 1519084 h 1548581"/>
              <a:gd name="connsiteX59" fmla="*/ 677936 w 1614459"/>
              <a:gd name="connsiteY59" fmla="*/ 1526458 h 1548581"/>
              <a:gd name="connsiteX60" fmla="*/ 626317 w 1614459"/>
              <a:gd name="connsiteY60" fmla="*/ 1541206 h 1548581"/>
              <a:gd name="connsiteX61" fmla="*/ 552575 w 1614459"/>
              <a:gd name="connsiteY61" fmla="*/ 1548581 h 1548581"/>
              <a:gd name="connsiteX62" fmla="*/ 338723 w 1614459"/>
              <a:gd name="connsiteY62" fmla="*/ 1533832 h 1548581"/>
              <a:gd name="connsiteX63" fmla="*/ 294478 w 1614459"/>
              <a:gd name="connsiteY63" fmla="*/ 1504335 h 1548581"/>
              <a:gd name="connsiteX64" fmla="*/ 250233 w 1614459"/>
              <a:gd name="connsiteY64" fmla="*/ 1482213 h 1548581"/>
              <a:gd name="connsiteX65" fmla="*/ 205988 w 1614459"/>
              <a:gd name="connsiteY65" fmla="*/ 1445342 h 1548581"/>
              <a:gd name="connsiteX66" fmla="*/ 183865 w 1614459"/>
              <a:gd name="connsiteY66" fmla="*/ 1430593 h 1548581"/>
              <a:gd name="connsiteX67" fmla="*/ 169117 w 1614459"/>
              <a:gd name="connsiteY67" fmla="*/ 1408471 h 1548581"/>
              <a:gd name="connsiteX68" fmla="*/ 146994 w 1614459"/>
              <a:gd name="connsiteY68" fmla="*/ 1393722 h 1548581"/>
              <a:gd name="connsiteX69" fmla="*/ 139620 w 1614459"/>
              <a:gd name="connsiteY69" fmla="*/ 1364226 h 1548581"/>
              <a:gd name="connsiteX70" fmla="*/ 117497 w 1614459"/>
              <a:gd name="connsiteY70" fmla="*/ 1342103 h 1548581"/>
              <a:gd name="connsiteX71" fmla="*/ 95375 w 1614459"/>
              <a:gd name="connsiteY71" fmla="*/ 1305232 h 1548581"/>
              <a:gd name="connsiteX72" fmla="*/ 80626 w 1614459"/>
              <a:gd name="connsiteY72" fmla="*/ 1275735 h 1548581"/>
              <a:gd name="connsiteX73" fmla="*/ 65878 w 1614459"/>
              <a:gd name="connsiteY73" fmla="*/ 1253613 h 1548581"/>
              <a:gd name="connsiteX74" fmla="*/ 51130 w 1614459"/>
              <a:gd name="connsiteY74" fmla="*/ 1187245 h 1548581"/>
              <a:gd name="connsiteX75" fmla="*/ 36381 w 1614459"/>
              <a:gd name="connsiteY75" fmla="*/ 1143000 h 1548581"/>
              <a:gd name="connsiteX76" fmla="*/ 29007 w 1614459"/>
              <a:gd name="connsiteY76" fmla="*/ 1098755 h 1548581"/>
              <a:gd name="connsiteX77" fmla="*/ 14259 w 1614459"/>
              <a:gd name="connsiteY77" fmla="*/ 1069258 h 1548581"/>
              <a:gd name="connsiteX78" fmla="*/ 36381 w 1614459"/>
              <a:gd name="connsiteY78" fmla="*/ 560439 h 1548581"/>
              <a:gd name="connsiteX79" fmla="*/ 51130 w 1614459"/>
              <a:gd name="connsiteY79" fmla="*/ 523568 h 1548581"/>
              <a:gd name="connsiteX80" fmla="*/ 58504 w 1614459"/>
              <a:gd name="connsiteY80" fmla="*/ 494071 h 1548581"/>
              <a:gd name="connsiteX81" fmla="*/ 88001 w 1614459"/>
              <a:gd name="connsiteY81" fmla="*/ 449826 h 1548581"/>
              <a:gd name="connsiteX82" fmla="*/ 124872 w 1614459"/>
              <a:gd name="connsiteY82" fmla="*/ 398206 h 1548581"/>
              <a:gd name="connsiteX83" fmla="*/ 154368 w 1614459"/>
              <a:gd name="connsiteY83" fmla="*/ 339213 h 1548581"/>
              <a:gd name="connsiteX84" fmla="*/ 183865 w 1614459"/>
              <a:gd name="connsiteY84" fmla="*/ 294968 h 1548581"/>
              <a:gd name="connsiteX85" fmla="*/ 205988 w 1614459"/>
              <a:gd name="connsiteY85" fmla="*/ 250722 h 1548581"/>
              <a:gd name="connsiteX86" fmla="*/ 264981 w 1614459"/>
              <a:gd name="connsiteY86" fmla="*/ 221226 h 1548581"/>
              <a:gd name="connsiteX87" fmla="*/ 301852 w 1614459"/>
              <a:gd name="connsiteY87" fmla="*/ 191729 h 1548581"/>
              <a:gd name="connsiteX88" fmla="*/ 316601 w 1614459"/>
              <a:gd name="connsiteY88" fmla="*/ 169606 h 1548581"/>
              <a:gd name="connsiteX89" fmla="*/ 360846 w 1614459"/>
              <a:gd name="connsiteY89" fmla="*/ 58993 h 154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614459" h="1548581">
                <a:moveTo>
                  <a:pt x="360846" y="58993"/>
                </a:moveTo>
                <a:lnTo>
                  <a:pt x="360846" y="58993"/>
                </a:lnTo>
                <a:cubicBezTo>
                  <a:pt x="378052" y="46703"/>
                  <a:pt x="394333" y="33001"/>
                  <a:pt x="412465" y="22122"/>
                </a:cubicBezTo>
                <a:cubicBezTo>
                  <a:pt x="419130" y="18123"/>
                  <a:pt x="427635" y="18224"/>
                  <a:pt x="434588" y="14748"/>
                </a:cubicBezTo>
                <a:cubicBezTo>
                  <a:pt x="442515" y="10785"/>
                  <a:pt x="449336" y="4916"/>
                  <a:pt x="456710" y="0"/>
                </a:cubicBezTo>
                <a:lnTo>
                  <a:pt x="810672" y="7374"/>
                </a:lnTo>
                <a:cubicBezTo>
                  <a:pt x="854953" y="9014"/>
                  <a:pt x="876551" y="24942"/>
                  <a:pt x="921285" y="36871"/>
                </a:cubicBezTo>
                <a:cubicBezTo>
                  <a:pt x="935732" y="40724"/>
                  <a:pt x="950869" y="41313"/>
                  <a:pt x="965530" y="44245"/>
                </a:cubicBezTo>
                <a:cubicBezTo>
                  <a:pt x="975468" y="46233"/>
                  <a:pt x="985194" y="49161"/>
                  <a:pt x="995026" y="51619"/>
                </a:cubicBezTo>
                <a:cubicBezTo>
                  <a:pt x="1004858" y="56535"/>
                  <a:pt x="1013994" y="63209"/>
                  <a:pt x="1024523" y="66368"/>
                </a:cubicBezTo>
                <a:cubicBezTo>
                  <a:pt x="1038844" y="70664"/>
                  <a:pt x="1054172" y="70499"/>
                  <a:pt x="1068768" y="73742"/>
                </a:cubicBezTo>
                <a:cubicBezTo>
                  <a:pt x="1076356" y="75428"/>
                  <a:pt x="1083417" y="78981"/>
                  <a:pt x="1090891" y="81116"/>
                </a:cubicBezTo>
                <a:cubicBezTo>
                  <a:pt x="1115594" y="88174"/>
                  <a:pt x="1141261" y="91553"/>
                  <a:pt x="1164633" y="103239"/>
                </a:cubicBezTo>
                <a:cubicBezTo>
                  <a:pt x="1174465" y="108155"/>
                  <a:pt x="1184026" y="113657"/>
                  <a:pt x="1194130" y="117987"/>
                </a:cubicBezTo>
                <a:cubicBezTo>
                  <a:pt x="1201274" y="121049"/>
                  <a:pt x="1209176" y="122145"/>
                  <a:pt x="1216252" y="125361"/>
                </a:cubicBezTo>
                <a:cubicBezTo>
                  <a:pt x="1236267" y="134459"/>
                  <a:pt x="1256953" y="142662"/>
                  <a:pt x="1275246" y="154858"/>
                </a:cubicBezTo>
                <a:cubicBezTo>
                  <a:pt x="1282620" y="159774"/>
                  <a:pt x="1289441" y="165643"/>
                  <a:pt x="1297368" y="169606"/>
                </a:cubicBezTo>
                <a:cubicBezTo>
                  <a:pt x="1304321" y="173082"/>
                  <a:pt x="1312696" y="173206"/>
                  <a:pt x="1319491" y="176981"/>
                </a:cubicBezTo>
                <a:cubicBezTo>
                  <a:pt x="1334986" y="185589"/>
                  <a:pt x="1351202" y="193943"/>
                  <a:pt x="1363736" y="206477"/>
                </a:cubicBezTo>
                <a:lnTo>
                  <a:pt x="1400607" y="243348"/>
                </a:lnTo>
                <a:cubicBezTo>
                  <a:pt x="1405523" y="248264"/>
                  <a:pt x="1409571" y="254240"/>
                  <a:pt x="1415356" y="258097"/>
                </a:cubicBezTo>
                <a:cubicBezTo>
                  <a:pt x="1464249" y="290692"/>
                  <a:pt x="1409920" y="252384"/>
                  <a:pt x="1459601" y="294968"/>
                </a:cubicBezTo>
                <a:cubicBezTo>
                  <a:pt x="1468932" y="302966"/>
                  <a:pt x="1480932" y="307904"/>
                  <a:pt x="1489097" y="317090"/>
                </a:cubicBezTo>
                <a:cubicBezTo>
                  <a:pt x="1500873" y="330338"/>
                  <a:pt x="1506060" y="348801"/>
                  <a:pt x="1518594" y="361335"/>
                </a:cubicBezTo>
                <a:cubicBezTo>
                  <a:pt x="1539610" y="382351"/>
                  <a:pt x="1529486" y="370299"/>
                  <a:pt x="1548091" y="398206"/>
                </a:cubicBezTo>
                <a:cubicBezTo>
                  <a:pt x="1565038" y="449047"/>
                  <a:pt x="1551846" y="431458"/>
                  <a:pt x="1577588" y="457200"/>
                </a:cubicBezTo>
                <a:cubicBezTo>
                  <a:pt x="1591773" y="499756"/>
                  <a:pt x="1590216" y="491608"/>
                  <a:pt x="1599710" y="560439"/>
                </a:cubicBezTo>
                <a:cubicBezTo>
                  <a:pt x="1605793" y="604539"/>
                  <a:pt x="1614459" y="693174"/>
                  <a:pt x="1614459" y="693174"/>
                </a:cubicBezTo>
                <a:cubicBezTo>
                  <a:pt x="1612001" y="739877"/>
                  <a:pt x="1613404" y="786945"/>
                  <a:pt x="1607085" y="833284"/>
                </a:cubicBezTo>
                <a:cubicBezTo>
                  <a:pt x="1605888" y="842065"/>
                  <a:pt x="1596300" y="847479"/>
                  <a:pt x="1592336" y="855406"/>
                </a:cubicBezTo>
                <a:cubicBezTo>
                  <a:pt x="1588860" y="862359"/>
                  <a:pt x="1588438" y="870576"/>
                  <a:pt x="1584962" y="877529"/>
                </a:cubicBezTo>
                <a:cubicBezTo>
                  <a:pt x="1579571" y="888312"/>
                  <a:pt x="1553101" y="922468"/>
                  <a:pt x="1548091" y="929148"/>
                </a:cubicBezTo>
                <a:cubicBezTo>
                  <a:pt x="1545633" y="936522"/>
                  <a:pt x="1544492" y="944476"/>
                  <a:pt x="1540717" y="951271"/>
                </a:cubicBezTo>
                <a:cubicBezTo>
                  <a:pt x="1532109" y="966766"/>
                  <a:pt x="1516825" y="978700"/>
                  <a:pt x="1511220" y="995516"/>
                </a:cubicBezTo>
                <a:cubicBezTo>
                  <a:pt x="1501044" y="1026047"/>
                  <a:pt x="1508158" y="1011171"/>
                  <a:pt x="1489097" y="1039761"/>
                </a:cubicBezTo>
                <a:cubicBezTo>
                  <a:pt x="1467998" y="1103059"/>
                  <a:pt x="1500306" y="1002299"/>
                  <a:pt x="1474349" y="1106129"/>
                </a:cubicBezTo>
                <a:cubicBezTo>
                  <a:pt x="1470579" y="1121211"/>
                  <a:pt x="1470594" y="1139382"/>
                  <a:pt x="1459601" y="1150374"/>
                </a:cubicBezTo>
                <a:lnTo>
                  <a:pt x="1444852" y="1165122"/>
                </a:lnTo>
                <a:cubicBezTo>
                  <a:pt x="1431873" y="1204060"/>
                  <a:pt x="1443945" y="1182934"/>
                  <a:pt x="1393233" y="1216742"/>
                </a:cubicBezTo>
                <a:lnTo>
                  <a:pt x="1371110" y="1231490"/>
                </a:lnTo>
                <a:cubicBezTo>
                  <a:pt x="1363736" y="1236406"/>
                  <a:pt x="1356915" y="1242276"/>
                  <a:pt x="1348988" y="1246239"/>
                </a:cubicBezTo>
                <a:cubicBezTo>
                  <a:pt x="1339156" y="1251155"/>
                  <a:pt x="1329595" y="1256657"/>
                  <a:pt x="1319491" y="1260987"/>
                </a:cubicBezTo>
                <a:cubicBezTo>
                  <a:pt x="1312346" y="1264049"/>
                  <a:pt x="1304742" y="1265903"/>
                  <a:pt x="1297368" y="1268361"/>
                </a:cubicBezTo>
                <a:cubicBezTo>
                  <a:pt x="1279027" y="1280589"/>
                  <a:pt x="1267138" y="1289837"/>
                  <a:pt x="1245749" y="1297858"/>
                </a:cubicBezTo>
                <a:cubicBezTo>
                  <a:pt x="1236259" y="1301417"/>
                  <a:pt x="1225997" y="1302448"/>
                  <a:pt x="1216252" y="1305232"/>
                </a:cubicBezTo>
                <a:cubicBezTo>
                  <a:pt x="1208778" y="1307367"/>
                  <a:pt x="1201504" y="1310148"/>
                  <a:pt x="1194130" y="1312606"/>
                </a:cubicBezTo>
                <a:cubicBezTo>
                  <a:pt x="1155310" y="1351426"/>
                  <a:pt x="1191003" y="1321543"/>
                  <a:pt x="1135136" y="1349477"/>
                </a:cubicBezTo>
                <a:cubicBezTo>
                  <a:pt x="1127209" y="1353441"/>
                  <a:pt x="1120941" y="1360262"/>
                  <a:pt x="1113014" y="1364226"/>
                </a:cubicBezTo>
                <a:cubicBezTo>
                  <a:pt x="1108420" y="1366523"/>
                  <a:pt x="1065509" y="1383795"/>
                  <a:pt x="1054020" y="1386348"/>
                </a:cubicBezTo>
                <a:cubicBezTo>
                  <a:pt x="1039424" y="1389591"/>
                  <a:pt x="1024523" y="1391264"/>
                  <a:pt x="1009775" y="1393722"/>
                </a:cubicBezTo>
                <a:cubicBezTo>
                  <a:pt x="946381" y="1435986"/>
                  <a:pt x="1026583" y="1385319"/>
                  <a:pt x="965530" y="1415845"/>
                </a:cubicBezTo>
                <a:cubicBezTo>
                  <a:pt x="957603" y="1419808"/>
                  <a:pt x="951334" y="1426629"/>
                  <a:pt x="943407" y="1430593"/>
                </a:cubicBezTo>
                <a:cubicBezTo>
                  <a:pt x="925501" y="1439546"/>
                  <a:pt x="902936" y="1440291"/>
                  <a:pt x="884414" y="1445342"/>
                </a:cubicBezTo>
                <a:cubicBezTo>
                  <a:pt x="869415" y="1449432"/>
                  <a:pt x="855250" y="1456319"/>
                  <a:pt x="840168" y="1460090"/>
                </a:cubicBezTo>
                <a:lnTo>
                  <a:pt x="810672" y="1467464"/>
                </a:lnTo>
                <a:cubicBezTo>
                  <a:pt x="803298" y="1472380"/>
                  <a:pt x="796476" y="1478249"/>
                  <a:pt x="788549" y="1482213"/>
                </a:cubicBezTo>
                <a:cubicBezTo>
                  <a:pt x="781596" y="1485689"/>
                  <a:pt x="772894" y="1485275"/>
                  <a:pt x="766426" y="1489587"/>
                </a:cubicBezTo>
                <a:cubicBezTo>
                  <a:pt x="757749" y="1495372"/>
                  <a:pt x="753632" y="1507046"/>
                  <a:pt x="744304" y="1511710"/>
                </a:cubicBezTo>
                <a:cubicBezTo>
                  <a:pt x="733094" y="1517315"/>
                  <a:pt x="719668" y="1516365"/>
                  <a:pt x="707433" y="1519084"/>
                </a:cubicBezTo>
                <a:cubicBezTo>
                  <a:pt x="697539" y="1521283"/>
                  <a:pt x="687681" y="1523674"/>
                  <a:pt x="677936" y="1526458"/>
                </a:cubicBezTo>
                <a:cubicBezTo>
                  <a:pt x="656921" y="1532462"/>
                  <a:pt x="649374" y="1537912"/>
                  <a:pt x="626317" y="1541206"/>
                </a:cubicBezTo>
                <a:cubicBezTo>
                  <a:pt x="601862" y="1544700"/>
                  <a:pt x="577156" y="1546123"/>
                  <a:pt x="552575" y="1548581"/>
                </a:cubicBezTo>
                <a:cubicBezTo>
                  <a:pt x="481291" y="1543665"/>
                  <a:pt x="409149" y="1545905"/>
                  <a:pt x="338723" y="1533832"/>
                </a:cubicBezTo>
                <a:cubicBezTo>
                  <a:pt x="321253" y="1530837"/>
                  <a:pt x="309226" y="1514167"/>
                  <a:pt x="294478" y="1504335"/>
                </a:cubicBezTo>
                <a:cubicBezTo>
                  <a:pt x="265889" y="1485275"/>
                  <a:pt x="280763" y="1492389"/>
                  <a:pt x="250233" y="1482213"/>
                </a:cubicBezTo>
                <a:cubicBezTo>
                  <a:pt x="195305" y="1445593"/>
                  <a:pt x="262767" y="1492658"/>
                  <a:pt x="205988" y="1445342"/>
                </a:cubicBezTo>
                <a:cubicBezTo>
                  <a:pt x="199179" y="1439668"/>
                  <a:pt x="191239" y="1435509"/>
                  <a:pt x="183865" y="1430593"/>
                </a:cubicBezTo>
                <a:cubicBezTo>
                  <a:pt x="178949" y="1423219"/>
                  <a:pt x="175384" y="1414738"/>
                  <a:pt x="169117" y="1408471"/>
                </a:cubicBezTo>
                <a:cubicBezTo>
                  <a:pt x="162850" y="1402204"/>
                  <a:pt x="151910" y="1401096"/>
                  <a:pt x="146994" y="1393722"/>
                </a:cubicBezTo>
                <a:cubicBezTo>
                  <a:pt x="141372" y="1385290"/>
                  <a:pt x="144648" y="1373025"/>
                  <a:pt x="139620" y="1364226"/>
                </a:cubicBezTo>
                <a:cubicBezTo>
                  <a:pt x="134446" y="1355171"/>
                  <a:pt x="124871" y="1349477"/>
                  <a:pt x="117497" y="1342103"/>
                </a:cubicBezTo>
                <a:cubicBezTo>
                  <a:pt x="100381" y="1290755"/>
                  <a:pt x="122366" y="1345720"/>
                  <a:pt x="95375" y="1305232"/>
                </a:cubicBezTo>
                <a:cubicBezTo>
                  <a:pt x="89277" y="1296085"/>
                  <a:pt x="86080" y="1285280"/>
                  <a:pt x="80626" y="1275735"/>
                </a:cubicBezTo>
                <a:cubicBezTo>
                  <a:pt x="76229" y="1268040"/>
                  <a:pt x="70794" y="1260987"/>
                  <a:pt x="65878" y="1253613"/>
                </a:cubicBezTo>
                <a:cubicBezTo>
                  <a:pt x="44777" y="1190307"/>
                  <a:pt x="77091" y="1291089"/>
                  <a:pt x="51130" y="1187245"/>
                </a:cubicBezTo>
                <a:cubicBezTo>
                  <a:pt x="47359" y="1172163"/>
                  <a:pt x="41297" y="1157748"/>
                  <a:pt x="36381" y="1143000"/>
                </a:cubicBezTo>
                <a:cubicBezTo>
                  <a:pt x="33923" y="1128252"/>
                  <a:pt x="33303" y="1113076"/>
                  <a:pt x="29007" y="1098755"/>
                </a:cubicBezTo>
                <a:cubicBezTo>
                  <a:pt x="25848" y="1088226"/>
                  <a:pt x="14423" y="1080250"/>
                  <a:pt x="14259" y="1069258"/>
                </a:cubicBezTo>
                <a:cubicBezTo>
                  <a:pt x="9952" y="780710"/>
                  <a:pt x="-26145" y="732385"/>
                  <a:pt x="36381" y="560439"/>
                </a:cubicBezTo>
                <a:cubicBezTo>
                  <a:pt x="40905" y="547999"/>
                  <a:pt x="46944" y="536126"/>
                  <a:pt x="51130" y="523568"/>
                </a:cubicBezTo>
                <a:cubicBezTo>
                  <a:pt x="54335" y="513953"/>
                  <a:pt x="54945" y="503561"/>
                  <a:pt x="58504" y="494071"/>
                </a:cubicBezTo>
                <a:cubicBezTo>
                  <a:pt x="73102" y="455142"/>
                  <a:pt x="67540" y="474379"/>
                  <a:pt x="88001" y="449826"/>
                </a:cubicBezTo>
                <a:cubicBezTo>
                  <a:pt x="93920" y="442723"/>
                  <a:pt x="118825" y="409293"/>
                  <a:pt x="124872" y="398206"/>
                </a:cubicBezTo>
                <a:cubicBezTo>
                  <a:pt x="135400" y="378905"/>
                  <a:pt x="138822" y="354759"/>
                  <a:pt x="154368" y="339213"/>
                </a:cubicBezTo>
                <a:cubicBezTo>
                  <a:pt x="174066" y="319515"/>
                  <a:pt x="170472" y="326218"/>
                  <a:pt x="183865" y="294968"/>
                </a:cubicBezTo>
                <a:cubicBezTo>
                  <a:pt x="190008" y="280634"/>
                  <a:pt x="191526" y="260845"/>
                  <a:pt x="205988" y="250722"/>
                </a:cubicBezTo>
                <a:cubicBezTo>
                  <a:pt x="223999" y="238114"/>
                  <a:pt x="249435" y="236772"/>
                  <a:pt x="264981" y="221226"/>
                </a:cubicBezTo>
                <a:cubicBezTo>
                  <a:pt x="285997" y="200210"/>
                  <a:pt x="273945" y="210334"/>
                  <a:pt x="301852" y="191729"/>
                </a:cubicBezTo>
                <a:cubicBezTo>
                  <a:pt x="306768" y="184355"/>
                  <a:pt x="312637" y="177533"/>
                  <a:pt x="316601" y="169606"/>
                </a:cubicBezTo>
                <a:cubicBezTo>
                  <a:pt x="330971" y="140867"/>
                  <a:pt x="353472" y="77428"/>
                  <a:pt x="360846" y="58993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Divide feature space into decision regions separated by decision boundaries.  </a:t>
            </a:r>
          </a:p>
          <a:p>
            <a:pPr marL="0" indent="0"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03" y="3145089"/>
            <a:ext cx="2971800" cy="261283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803" y="5796820"/>
            <a:ext cx="3828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itchFamily="18" charset="0"/>
              </a:rPr>
              <a:t>e.g., Support Vector Machine Classifier</a:t>
            </a:r>
            <a:endParaRPr lang="en-US" dirty="0"/>
          </a:p>
        </p:txBody>
      </p:sp>
      <p:pic>
        <p:nvPicPr>
          <p:cNvPr id="3078" name="Picture 6" descr="http://tse1.mm.bing.net/th?&amp;id=OIP.Mb271438db9d8e46ba872fd0ba9bbe4afH0&amp;w=227&amp;h=299&amp;c=0&amp;pid=1.9&amp;rs=0&amp;p=0&amp;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61471"/>
            <a:ext cx="489837" cy="64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tse1.mm.bing.net/th?&amp;id=OIP.M2ea22801aa5a37740424e5dffa6d96c3H0&amp;w=299&amp;h=273&amp;c=0&amp;pid=1.9&amp;rs=0&amp;p=0&amp;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226" y="3463108"/>
            <a:ext cx="599986" cy="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tse1.mm.bing.net/th?&amp;id=OIP.Mdd6925821ad1c883520297e855d5932bo0&amp;w=299&amp;h=224&amp;c=0&amp;pid=1.9&amp;rs=0&amp;p=0&amp;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55" y="4010921"/>
            <a:ext cx="533871" cy="39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tse1.mm.bing.net/th?&amp;id=OIP.Mfa23c2016a353a9adb042295a44b35fdo0&amp;w=300&amp;h=200&amp;c=0&amp;pid=1.9&amp;rs=0&amp;p=0&amp;r=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22" y="4515906"/>
            <a:ext cx="872096" cy="58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tse1.mm.bing.net/th?&amp;id=OIP.M56bc6381eed433287af364107669ea41o0&amp;w=300&amp;h=200&amp;c=0&amp;pid=1.9&amp;rs=0&amp;p=0&amp;r=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13" y="4802801"/>
            <a:ext cx="629982" cy="41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5022644" y="5802868"/>
            <a:ext cx="3435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itchFamily="18" charset="0"/>
              </a:rPr>
              <a:t>e.g., K Nearest Neighbor Classifier</a:t>
            </a:r>
            <a:endParaRPr lang="en-US" dirty="0"/>
          </a:p>
        </p:txBody>
      </p:sp>
      <p:pic>
        <p:nvPicPr>
          <p:cNvPr id="3090" name="Picture 18" descr="http://tse1.mm.bing.net/th?&amp;id=OIP.Mc9c24d45ae79183265e279341279e294o0&amp;w=300&amp;h=177&amp;c=0&amp;pid=1.9&amp;rs=0&amp;p=0&amp;r=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330" y="5222789"/>
            <a:ext cx="666750" cy="39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5870094" y="2602468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cs typeface="Times New Roman" panose="02020603050405020304" pitchFamily="18" charset="0"/>
              </a:rPr>
              <a:t>Cat</a:t>
            </a:r>
            <a:endParaRPr 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31593" y="3792770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Dog</a:t>
            </a:r>
            <a:endParaRPr lang="en-US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02543" y="2799806"/>
            <a:ext cx="10899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cs typeface="Times New Roman" pitchFamily="18" charset="0"/>
              </a:rPr>
              <a:t>Person </a:t>
            </a:r>
          </a:p>
          <a:p>
            <a:pPr algn="ctr"/>
            <a:r>
              <a:rPr lang="en-US" altLang="zh-CN" dirty="0">
                <a:cs typeface="Times New Roman" pitchFamily="18" charset="0"/>
              </a:rPr>
              <a:t>decision </a:t>
            </a:r>
          </a:p>
          <a:p>
            <a:pPr algn="ctr"/>
            <a:r>
              <a:rPr lang="en-US" altLang="zh-CN" dirty="0">
                <a:cs typeface="Times New Roman" pitchFamily="18" charset="0"/>
              </a:rPr>
              <a:t>boundary</a:t>
            </a:r>
            <a:endParaRPr lang="en-US" dirty="0"/>
          </a:p>
        </p:txBody>
      </p:sp>
      <p:sp>
        <p:nvSpPr>
          <p:cNvPr id="26" name="矩形 25"/>
          <p:cNvSpPr/>
          <p:nvPr/>
        </p:nvSpPr>
        <p:spPr>
          <a:xfrm>
            <a:off x="5791200" y="2845792"/>
            <a:ext cx="2054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  <a:cs typeface="Times New Roman" pitchFamily="18" charset="0"/>
              </a:rPr>
              <a:t>decision boundary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984330" y="4017775"/>
            <a:ext cx="2335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decision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boundary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Classifier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78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886700" cy="1325563"/>
          </a:xfrm>
        </p:spPr>
        <p:txBody>
          <a:bodyPr/>
          <a:lstStyle/>
          <a:p>
            <a:r>
              <a:rPr lang="en-US" i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General Pipeline</a:t>
            </a:r>
          </a:p>
        </p:txBody>
      </p:sp>
    </p:spTree>
    <p:extLst>
      <p:ext uri="{BB962C8B-B14F-4D97-AF65-F5344CB8AC3E}">
        <p14:creationId xmlns:p14="http://schemas.microsoft.com/office/powerpoint/2010/main" val="888080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cs typeface="Times New Roman" pitchFamily="18" charset="0"/>
              </a:rPr>
              <a:t>Training Procedure</a:t>
            </a:r>
            <a:endParaRPr lang="en-US" altLang="zh-CN" sz="2400" dirty="0">
              <a:cs typeface="Times New Roman" pitchFamily="18" charset="0"/>
            </a:endParaRPr>
          </a:p>
          <a:p>
            <a:pPr lvl="1"/>
            <a:endParaRPr lang="en-US" altLang="zh-CN" sz="2800" b="1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42235" y="2576887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14" name="矩形 13"/>
          <p:cNvSpPr/>
          <p:nvPr/>
        </p:nvSpPr>
        <p:spPr>
          <a:xfrm>
            <a:off x="990600" y="2576885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6" name="矩形 15"/>
          <p:cNvSpPr/>
          <p:nvPr/>
        </p:nvSpPr>
        <p:spPr>
          <a:xfrm>
            <a:off x="4892345" y="2576886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Representation</a:t>
            </a:r>
          </a:p>
        </p:txBody>
      </p:sp>
      <p:sp>
        <p:nvSpPr>
          <p:cNvPr id="17" name="矩形 16"/>
          <p:cNvSpPr/>
          <p:nvPr/>
        </p:nvSpPr>
        <p:spPr>
          <a:xfrm>
            <a:off x="6843980" y="2576885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 Training</a:t>
            </a:r>
          </a:p>
        </p:txBody>
      </p:sp>
      <p:sp>
        <p:nvSpPr>
          <p:cNvPr id="3" name="箭头: 右 2"/>
          <p:cNvSpPr/>
          <p:nvPr/>
        </p:nvSpPr>
        <p:spPr>
          <a:xfrm>
            <a:off x="2726335" y="2805486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箭头: 右 17"/>
          <p:cNvSpPr/>
          <p:nvPr/>
        </p:nvSpPr>
        <p:spPr>
          <a:xfrm>
            <a:off x="4702607" y="2804686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箭头: 右 18"/>
          <p:cNvSpPr/>
          <p:nvPr/>
        </p:nvSpPr>
        <p:spPr>
          <a:xfrm>
            <a:off x="6630925" y="2804686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: 圆角 5"/>
          <p:cNvSpPr/>
          <p:nvPr/>
        </p:nvSpPr>
        <p:spPr>
          <a:xfrm>
            <a:off x="990599" y="3391268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Collect image and object label pair (</a:t>
            </a:r>
            <a:r>
              <a:rPr lang="en-US" altLang="zh-CN" sz="16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, y)</a:t>
            </a:r>
          </a:p>
          <a:p>
            <a:pPr algn="ctr"/>
            <a:endParaRPr lang="en-US" sz="1600" dirty="0"/>
          </a:p>
        </p:txBody>
      </p:sp>
      <p:sp>
        <p:nvSpPr>
          <p:cNvPr id="20" name="矩形: 圆角 19"/>
          <p:cNvSpPr/>
          <p:nvPr/>
        </p:nvSpPr>
        <p:spPr>
          <a:xfrm>
            <a:off x="2942235" y="3397344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Extract relevant or valuable information from the image </a:t>
            </a:r>
            <a:r>
              <a:rPr lang="en-US" altLang="zh-CN" sz="1600" i="1" dirty="0">
                <a:latin typeface="Times New Roman" pitchFamily="18" charset="0"/>
                <a:cs typeface="Times New Roman" pitchFamily="18" charset="0"/>
              </a:rPr>
              <a:t>x</a:t>
            </a:r>
          </a:p>
          <a:p>
            <a:pPr algn="ctr"/>
            <a:endParaRPr lang="en-US" sz="1600" dirty="0"/>
          </a:p>
        </p:txBody>
      </p:sp>
      <p:sp>
        <p:nvSpPr>
          <p:cNvPr id="21" name="矩形: 圆角 20"/>
          <p:cNvSpPr/>
          <p:nvPr/>
        </p:nvSpPr>
        <p:spPr>
          <a:xfrm>
            <a:off x="4892345" y="3391267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Generate image representation</a:t>
            </a: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by modeling the object inside image </a:t>
            </a:r>
            <a:r>
              <a:rPr lang="en-US" altLang="zh-CN" sz="1600" i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2" name="矩形: 圆角 21"/>
          <p:cNvSpPr/>
          <p:nvPr/>
        </p:nvSpPr>
        <p:spPr>
          <a:xfrm>
            <a:off x="6843979" y="3391267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Learn to predict the object label with the given feature vector</a:t>
            </a:r>
            <a:endParaRPr lang="en-US" altLang="zh-CN" sz="16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/>
          </a:p>
        </p:txBody>
      </p:sp>
      <p:sp>
        <p:nvSpPr>
          <p:cNvPr id="2" name="文本框 1"/>
          <p:cNvSpPr txBox="1"/>
          <p:nvPr/>
        </p:nvSpPr>
        <p:spPr>
          <a:xfrm>
            <a:off x="881634" y="5493603"/>
            <a:ext cx="6509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Input: </a:t>
            </a:r>
            <a:r>
              <a:rPr lang="en-US" altLang="zh-CN" sz="2400" dirty="0">
                <a:cs typeface="Times New Roman" panose="02020603050405020304" pitchFamily="18" charset="0"/>
              </a:rPr>
              <a:t>Images and the corresponding labels </a:t>
            </a:r>
          </a:p>
          <a:p>
            <a:r>
              <a:rPr lang="en-US" altLang="zh-CN" sz="2400" b="1" dirty="0">
                <a:cs typeface="Times New Roman" panose="02020603050405020304" pitchFamily="18" charset="0"/>
              </a:rPr>
              <a:t>Output: </a:t>
            </a:r>
            <a:r>
              <a:rPr lang="en-US" altLang="zh-CN" sz="2400" dirty="0">
                <a:cs typeface="Times New Roman" panose="02020603050405020304" pitchFamily="18" charset="0"/>
              </a:rPr>
              <a:t>Trained classifiers</a:t>
            </a:r>
            <a:endParaRPr lang="zh-CN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23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General Pipeline for </a:t>
            </a:r>
            <a:b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Image Classification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72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cs typeface="Times New Roman" pitchFamily="18" charset="0"/>
              </a:rPr>
              <a:t>Testing Phase</a:t>
            </a:r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16100" y="25146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16" name="矩形 15"/>
          <p:cNvSpPr/>
          <p:nvPr/>
        </p:nvSpPr>
        <p:spPr>
          <a:xfrm>
            <a:off x="3766210" y="25146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Representation</a:t>
            </a:r>
          </a:p>
        </p:txBody>
      </p:sp>
      <p:sp>
        <p:nvSpPr>
          <p:cNvPr id="17" name="矩形 16"/>
          <p:cNvSpPr/>
          <p:nvPr/>
        </p:nvSpPr>
        <p:spPr>
          <a:xfrm>
            <a:off x="5717845" y="25146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</a:t>
            </a:r>
          </a:p>
          <a:p>
            <a:pPr algn="ctr"/>
            <a:r>
              <a:rPr lang="en-US" dirty="0"/>
              <a:t>Prediction</a:t>
            </a:r>
          </a:p>
        </p:txBody>
      </p:sp>
      <p:sp>
        <p:nvSpPr>
          <p:cNvPr id="3" name="箭头: 右 2"/>
          <p:cNvSpPr/>
          <p:nvPr/>
        </p:nvSpPr>
        <p:spPr>
          <a:xfrm>
            <a:off x="1600200" y="27432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箭头: 右 17"/>
          <p:cNvSpPr/>
          <p:nvPr/>
        </p:nvSpPr>
        <p:spPr>
          <a:xfrm>
            <a:off x="3576472" y="27424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箭头: 右 18"/>
          <p:cNvSpPr/>
          <p:nvPr/>
        </p:nvSpPr>
        <p:spPr>
          <a:xfrm>
            <a:off x="5504790" y="27424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箭头: 右 19"/>
          <p:cNvSpPr/>
          <p:nvPr/>
        </p:nvSpPr>
        <p:spPr>
          <a:xfrm>
            <a:off x="7470445" y="2747278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89" y="3373684"/>
            <a:ext cx="1114011" cy="84854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762253" y="2602468"/>
            <a:ext cx="76174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Image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412" y="3385811"/>
            <a:ext cx="1078988" cy="8242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109" y="4362668"/>
            <a:ext cx="824382" cy="804984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7696200" y="2645124"/>
            <a:ext cx="71045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Label</a:t>
            </a:r>
            <a:endParaRPr lang="en-US" dirty="0"/>
          </a:p>
        </p:txBody>
      </p:sp>
      <p:sp>
        <p:nvSpPr>
          <p:cNvPr id="24" name="矩形 23"/>
          <p:cNvSpPr/>
          <p:nvPr/>
        </p:nvSpPr>
        <p:spPr>
          <a:xfrm>
            <a:off x="1815851" y="5179844"/>
            <a:ext cx="18352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cs typeface="Times New Roman" pitchFamily="18" charset="0"/>
              </a:rPr>
              <a:t>Dense SIFT Feature</a:t>
            </a:r>
            <a:endParaRPr lang="en-US" sz="1600" dirty="0"/>
          </a:p>
        </p:txBody>
      </p:sp>
      <p:cxnSp>
        <p:nvCxnSpPr>
          <p:cNvPr id="9" name="直接箭头连接符 8"/>
          <p:cNvCxnSpPr>
            <a:endCxn id="6" idx="0"/>
          </p:cNvCxnSpPr>
          <p:nvPr/>
        </p:nvCxnSpPr>
        <p:spPr>
          <a:xfrm>
            <a:off x="2654300" y="4210268"/>
            <a:ext cx="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524" y="3326587"/>
            <a:ext cx="1209751" cy="95160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3464134" y="4262706"/>
            <a:ext cx="1642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Spatial Histogram</a:t>
            </a:r>
          </a:p>
        </p:txBody>
      </p:sp>
      <p:sp>
        <p:nvSpPr>
          <p:cNvPr id="27" name="双括号 26"/>
          <p:cNvSpPr/>
          <p:nvPr/>
        </p:nvSpPr>
        <p:spPr>
          <a:xfrm>
            <a:off x="5378452" y="3338170"/>
            <a:ext cx="184148" cy="933668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直接箭头连接符 29"/>
          <p:cNvCxnSpPr>
            <a:cxnSpLocks/>
            <a:stCxn id="25" idx="3"/>
            <a:endCxn id="27" idx="1"/>
          </p:cNvCxnSpPr>
          <p:nvPr/>
        </p:nvCxnSpPr>
        <p:spPr>
          <a:xfrm>
            <a:off x="4948275" y="3802389"/>
            <a:ext cx="430177" cy="26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5470526" y="3352800"/>
            <a:ext cx="0" cy="9190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9218" y="3304121"/>
            <a:ext cx="1129023" cy="1215044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7844673" y="3319046"/>
            <a:ext cx="5164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Dog</a:t>
            </a:r>
          </a:p>
        </p:txBody>
      </p:sp>
      <p:sp>
        <p:nvSpPr>
          <p:cNvPr id="39" name="矩形 38"/>
          <p:cNvSpPr/>
          <p:nvPr/>
        </p:nvSpPr>
        <p:spPr>
          <a:xfrm>
            <a:off x="5074067" y="4266868"/>
            <a:ext cx="869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Times New Roman" pitchFamily="18" charset="0"/>
              </a:rPr>
              <a:t>Feature </a:t>
            </a:r>
          </a:p>
          <a:p>
            <a:pPr algn="ctr"/>
            <a:r>
              <a:rPr lang="en-US" sz="1600" dirty="0">
                <a:cs typeface="Times New Roman" pitchFamily="18" charset="0"/>
              </a:rPr>
              <a:t>Vector</a:t>
            </a:r>
          </a:p>
        </p:txBody>
      </p:sp>
      <p:sp>
        <p:nvSpPr>
          <p:cNvPr id="40" name="矩形 39"/>
          <p:cNvSpPr/>
          <p:nvPr/>
        </p:nvSpPr>
        <p:spPr>
          <a:xfrm>
            <a:off x="5585724" y="4519165"/>
            <a:ext cx="2123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cs typeface="Times New Roman" pitchFamily="18" charset="0"/>
              </a:rPr>
              <a:t>Decision and Classification in the feature space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53034" y="5562600"/>
            <a:ext cx="6509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Input: </a:t>
            </a:r>
            <a:r>
              <a:rPr lang="en-US" altLang="zh-CN" sz="2400" dirty="0">
                <a:cs typeface="Times New Roman" panose="02020603050405020304" pitchFamily="18" charset="0"/>
              </a:rPr>
              <a:t>Images</a:t>
            </a:r>
          </a:p>
          <a:p>
            <a:r>
              <a:rPr lang="en-US" altLang="zh-CN" sz="2400" b="1" dirty="0">
                <a:cs typeface="Times New Roman" panose="02020603050405020304" pitchFamily="18" charset="0"/>
              </a:rPr>
              <a:t>Output:  </a:t>
            </a:r>
            <a:r>
              <a:rPr lang="en-US" altLang="zh-CN" sz="2400" dirty="0">
                <a:cs typeface="Times New Roman" panose="02020603050405020304" pitchFamily="18" charset="0"/>
              </a:rPr>
              <a:t>Predicted labels</a:t>
            </a:r>
            <a:endParaRPr lang="zh-CN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36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General Pipeline for </a:t>
            </a:r>
            <a:b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Image Classification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10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886700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Traditional Approaches</a:t>
            </a:r>
          </a:p>
        </p:txBody>
      </p:sp>
    </p:spTree>
    <p:extLst>
      <p:ext uri="{BB962C8B-B14F-4D97-AF65-F5344CB8AC3E}">
        <p14:creationId xmlns:p14="http://schemas.microsoft.com/office/powerpoint/2010/main" val="59548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951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400" dirty="0">
              <a:cs typeface="Times New Roman" pitchFamily="18" charset="0"/>
            </a:endParaRPr>
          </a:p>
          <a:p>
            <a:r>
              <a:rPr lang="en-US" altLang="zh-CN" sz="2400" dirty="0">
                <a:cs typeface="Times New Roman" pitchFamily="18" charset="0"/>
              </a:rPr>
              <a:t>Collect image samples and annotate them with labels.</a:t>
            </a:r>
          </a:p>
          <a:p>
            <a:r>
              <a:rPr lang="en-US" altLang="zh-CN" sz="2400" dirty="0">
                <a:cs typeface="Times New Roman" pitchFamily="18" charset="0"/>
              </a:rPr>
              <a:t>Popular public image dataset for classification</a:t>
            </a:r>
          </a:p>
          <a:p>
            <a:pPr marL="457200" lvl="1" indent="0">
              <a:buFont typeface="Arial" pitchFamily="34" charset="0"/>
              <a:buNone/>
            </a:pPr>
            <a:endParaRPr lang="zh-CN" altLang="en-US" sz="2000" dirty="0"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789835" y="17526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24" name="矩形 23"/>
          <p:cNvSpPr/>
          <p:nvPr/>
        </p:nvSpPr>
        <p:spPr>
          <a:xfrm>
            <a:off x="838200" y="17526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5" name="矩形 24"/>
          <p:cNvSpPr/>
          <p:nvPr/>
        </p:nvSpPr>
        <p:spPr>
          <a:xfrm>
            <a:off x="4739945" y="17526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Representation</a:t>
            </a:r>
          </a:p>
        </p:txBody>
      </p:sp>
      <p:sp>
        <p:nvSpPr>
          <p:cNvPr id="26" name="矩形 25"/>
          <p:cNvSpPr/>
          <p:nvPr/>
        </p:nvSpPr>
        <p:spPr>
          <a:xfrm>
            <a:off x="6691580" y="17526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 Training</a:t>
            </a:r>
          </a:p>
        </p:txBody>
      </p:sp>
      <p:sp>
        <p:nvSpPr>
          <p:cNvPr id="27" name="箭头: 右 26"/>
          <p:cNvSpPr/>
          <p:nvPr/>
        </p:nvSpPr>
        <p:spPr>
          <a:xfrm>
            <a:off x="2573935" y="19812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箭头: 右 27"/>
          <p:cNvSpPr/>
          <p:nvPr/>
        </p:nvSpPr>
        <p:spPr>
          <a:xfrm>
            <a:off x="4550207" y="19804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箭头: 右 28"/>
          <p:cNvSpPr/>
          <p:nvPr/>
        </p:nvSpPr>
        <p:spPr>
          <a:xfrm>
            <a:off x="6478525" y="19804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assets.wired.com/photos/w_1720/wp-content/uploads/2015/01/cnn-visualization-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06" y="3429000"/>
            <a:ext cx="2434957" cy="182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113751" y="5303836"/>
            <a:ext cx="19223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cs typeface="Times New Roman" pitchFamily="18" charset="0"/>
              </a:rPr>
              <a:t>ImageNet </a:t>
            </a:r>
          </a:p>
          <a:p>
            <a:pPr algn="ctr"/>
            <a:r>
              <a:rPr lang="en-US" altLang="zh-CN" dirty="0">
                <a:cs typeface="Times New Roman" pitchFamily="18" charset="0"/>
              </a:rPr>
              <a:t>1.2 million Images</a:t>
            </a:r>
          </a:p>
          <a:p>
            <a:pPr algn="ctr"/>
            <a:r>
              <a:rPr lang="en-US" altLang="zh-CN" dirty="0">
                <a:cs typeface="Times New Roman" pitchFamily="18" charset="0"/>
              </a:rPr>
              <a:t>1000 categories</a:t>
            </a:r>
            <a:endParaRPr lang="en-US" dirty="0"/>
          </a:p>
        </p:txBody>
      </p:sp>
      <p:pic>
        <p:nvPicPr>
          <p:cNvPr id="1028" name="Picture 4" descr="http://www.image-net.org/challenges/LSVRC/2014/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541" y="4212864"/>
            <a:ext cx="214312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ascal voc datas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r="8361"/>
          <a:stretch/>
        </p:blipFill>
        <p:spPr bwMode="auto">
          <a:xfrm>
            <a:off x="1066800" y="3429000"/>
            <a:ext cx="2403788" cy="182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1069949" y="5325070"/>
            <a:ext cx="23107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cs typeface="Times New Roman" pitchFamily="18" charset="0"/>
              </a:rPr>
              <a:t>PASCAL VOC </a:t>
            </a:r>
            <a:r>
              <a:rPr lang="en-US" dirty="0"/>
              <a:t>Challenge</a:t>
            </a:r>
            <a:endParaRPr lang="en-US" altLang="zh-CN" dirty="0">
              <a:cs typeface="Times New Roman" pitchFamily="18" charset="0"/>
            </a:endParaRPr>
          </a:p>
          <a:p>
            <a:pPr algn="ctr"/>
            <a:r>
              <a:rPr lang="en-US" altLang="zh-CN" dirty="0">
                <a:cs typeface="Times New Roman" pitchFamily="18" charset="0"/>
              </a:rPr>
              <a:t>10 thousand images</a:t>
            </a:r>
          </a:p>
          <a:p>
            <a:pPr algn="ctr"/>
            <a:r>
              <a:rPr lang="en-US" altLang="zh-CN" dirty="0">
                <a:cs typeface="Times New Roman" pitchFamily="18" charset="0"/>
              </a:rPr>
              <a:t> (20 categories)</a:t>
            </a:r>
            <a:endParaRPr lang="en-US" dirty="0"/>
          </a:p>
        </p:txBody>
      </p:sp>
      <p:pic>
        <p:nvPicPr>
          <p:cNvPr id="1032" name="Picture 8" descr="Image result for calctech datase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5" r="14229"/>
          <a:stretch/>
        </p:blipFill>
        <p:spPr bwMode="auto">
          <a:xfrm>
            <a:off x="3558454" y="3429897"/>
            <a:ext cx="2232746" cy="18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3670640" y="5321411"/>
            <a:ext cx="20710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cs typeface="Times New Roman" pitchFamily="18" charset="0"/>
              </a:rPr>
              <a:t>Caltech</a:t>
            </a:r>
          </a:p>
          <a:p>
            <a:pPr algn="ctr"/>
            <a:r>
              <a:rPr lang="en-US" altLang="zh-CN" dirty="0">
                <a:cs typeface="Times New Roman" pitchFamily="18" charset="0"/>
              </a:rPr>
              <a:t>30 thousand images</a:t>
            </a:r>
          </a:p>
          <a:p>
            <a:pPr algn="ctr"/>
            <a:r>
              <a:rPr lang="en-US" altLang="zh-CN" dirty="0">
                <a:cs typeface="Times New Roman" pitchFamily="18" charset="0"/>
              </a:rPr>
              <a:t> (256 categories)</a:t>
            </a:r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9812" y="4056478"/>
            <a:ext cx="1714500" cy="581286"/>
          </a:xfrm>
          <a:prstGeom prst="rect">
            <a:avLst/>
          </a:prstGeom>
        </p:spPr>
      </p:pic>
      <p:pic>
        <p:nvPicPr>
          <p:cNvPr id="1034" name="Picture 10" descr="Pascal 2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17" y="4022937"/>
            <a:ext cx="1825500" cy="6415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Image Classification Dataset </a:t>
            </a:r>
          </a:p>
        </p:txBody>
      </p:sp>
    </p:spTree>
    <p:extLst>
      <p:ext uri="{BB962C8B-B14F-4D97-AF65-F5344CB8AC3E}">
        <p14:creationId xmlns:p14="http://schemas.microsoft.com/office/powerpoint/2010/main" val="1217118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570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cs typeface="Times New Roman" pitchFamily="18" charset="0"/>
              </a:rPr>
              <a:t>To evaluate an approach, we will split it into three-fold:</a:t>
            </a:r>
          </a:p>
          <a:p>
            <a:pPr lvl="1"/>
            <a:r>
              <a:rPr lang="en-US" altLang="zh-CN" sz="2000" b="1" dirty="0">
                <a:cs typeface="Times New Roman" pitchFamily="18" charset="0"/>
              </a:rPr>
              <a:t>Training set</a:t>
            </a:r>
            <a:r>
              <a:rPr lang="en-US" altLang="zh-CN" sz="2000" dirty="0">
                <a:cs typeface="Times New Roman" pitchFamily="18" charset="0"/>
              </a:rPr>
              <a:t>: A set of samples used for learning, which is to </a:t>
            </a:r>
            <a:r>
              <a:rPr lang="en-US" altLang="zh-CN" sz="2000" b="1" dirty="0">
                <a:solidFill>
                  <a:srgbClr val="FF0000"/>
                </a:solidFill>
                <a:cs typeface="Times New Roman" pitchFamily="18" charset="0"/>
              </a:rPr>
              <a:t>tune/fit</a:t>
            </a:r>
            <a:r>
              <a:rPr lang="en-US" altLang="zh-CN" sz="2000" dirty="0">
                <a:cs typeface="Times New Roman" pitchFamily="18" charset="0"/>
              </a:rPr>
              <a:t> the parameters of the approach. </a:t>
            </a:r>
          </a:p>
          <a:p>
            <a:pPr lvl="1"/>
            <a:r>
              <a:rPr lang="en-US" altLang="zh-CN" sz="2000" b="1" dirty="0">
                <a:cs typeface="Times New Roman" pitchFamily="18" charset="0"/>
              </a:rPr>
              <a:t>Test set</a:t>
            </a:r>
            <a:r>
              <a:rPr lang="en-US" altLang="zh-CN" sz="2000" dirty="0">
                <a:cs typeface="Times New Roman" pitchFamily="18" charset="0"/>
              </a:rPr>
              <a:t>: A set of examples used only to </a:t>
            </a:r>
            <a:r>
              <a:rPr lang="en-US" altLang="zh-CN" sz="2000" b="1" dirty="0">
                <a:solidFill>
                  <a:srgbClr val="FF0000"/>
                </a:solidFill>
                <a:cs typeface="Times New Roman" pitchFamily="18" charset="0"/>
              </a:rPr>
              <a:t>assess/test</a:t>
            </a:r>
            <a:r>
              <a:rPr lang="en-US" altLang="zh-CN" sz="2000" dirty="0">
                <a:cs typeface="Times New Roman" pitchFamily="18" charset="0"/>
              </a:rPr>
              <a:t> the performance.</a:t>
            </a:r>
          </a:p>
          <a:p>
            <a:pPr marL="457200" lvl="1" indent="0">
              <a:buNone/>
            </a:pPr>
            <a:endParaRPr lang="en-US" altLang="zh-CN" sz="2000" dirty="0">
              <a:cs typeface="Times New Roman" pitchFamily="18" charset="0"/>
            </a:endParaRPr>
          </a:p>
          <a:p>
            <a:r>
              <a:rPr lang="en-US" altLang="zh-CN" sz="2400" dirty="0">
                <a:cs typeface="Times New Roman" pitchFamily="18" charset="0"/>
              </a:rPr>
              <a:t>Evaluation Metric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Average Accuracy: The percentage of correctly classified images over the total image number. (Most Popular)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Top-</a:t>
            </a:r>
            <a:r>
              <a:rPr lang="en-US" altLang="zh-CN" sz="2000" i="1" dirty="0">
                <a:cs typeface="Times New Roman" pitchFamily="18" charset="0"/>
              </a:rPr>
              <a:t>N</a:t>
            </a:r>
            <a:r>
              <a:rPr lang="en-US" altLang="zh-CN" sz="2000" dirty="0">
                <a:cs typeface="Times New Roman" pitchFamily="18" charset="0"/>
              </a:rPr>
              <a:t> Accuracy: The probability of the </a:t>
            </a:r>
            <a:r>
              <a:rPr lang="en-US" altLang="zh-CN" sz="2000" i="1" dirty="0">
                <a:cs typeface="Times New Roman" pitchFamily="18" charset="0"/>
              </a:rPr>
              <a:t>N </a:t>
            </a:r>
            <a:r>
              <a:rPr lang="en-US" altLang="zh-CN" sz="2000" dirty="0">
                <a:cs typeface="Times New Roman" pitchFamily="18" charset="0"/>
              </a:rPr>
              <a:t>estimated labels contains the correct label.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0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000" dirty="0">
              <a:cs typeface="Times New Roman" pitchFamily="18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Dataset Evaluation</a:t>
            </a:r>
          </a:p>
        </p:txBody>
      </p:sp>
    </p:spTree>
    <p:extLst>
      <p:ext uri="{BB962C8B-B14F-4D97-AF65-F5344CB8AC3E}">
        <p14:creationId xmlns:p14="http://schemas.microsoft.com/office/powerpoint/2010/main" val="836745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8748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400" dirty="0">
              <a:cs typeface="Times New Roman" pitchFamily="18" charset="0"/>
            </a:endParaRPr>
          </a:p>
          <a:p>
            <a:r>
              <a:rPr lang="en-US" altLang="zh-CN" sz="2400" dirty="0">
                <a:cs typeface="Times New Roman" pitchFamily="18" charset="0"/>
              </a:rPr>
              <a:t>Proposed by David Lowe in ICCV1999, </a:t>
            </a:r>
          </a:p>
          <a:p>
            <a:pPr marL="0" indent="0">
              <a:buNone/>
            </a:pPr>
            <a:r>
              <a:rPr lang="en-US" altLang="zh-CN" sz="2400" dirty="0">
                <a:cs typeface="Times New Roman" pitchFamily="18" charset="0"/>
              </a:rPr>
              <a:t>    refined in IJCV 2004</a:t>
            </a:r>
          </a:p>
          <a:p>
            <a:endParaRPr lang="en-US" altLang="zh-CN" sz="2400" dirty="0">
              <a:cs typeface="Times New Roman" pitchFamily="18" charset="0"/>
            </a:endParaRPr>
          </a:p>
          <a:p>
            <a:r>
              <a:rPr lang="en-US" altLang="zh-CN" sz="2400" dirty="0">
                <a:cs typeface="Times New Roman" pitchFamily="18" charset="0"/>
              </a:rPr>
              <a:t>Objective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To detect and describe local regions /features in images. 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Invariant to scale, rotation and illumination change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Robust to addition of noise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Highly distinctive for discrimination for classification</a:t>
            </a:r>
            <a:r>
              <a:rPr lang="en-US" altLang="zh-CN" sz="24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0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0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000" dirty="0"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24" name="矩形 23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5" name="矩形 24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Representation</a:t>
            </a:r>
          </a:p>
        </p:txBody>
      </p:sp>
      <p:sp>
        <p:nvSpPr>
          <p:cNvPr id="26" name="矩形 25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 Training</a:t>
            </a:r>
          </a:p>
        </p:txBody>
      </p:sp>
      <p:sp>
        <p:nvSpPr>
          <p:cNvPr id="27" name="箭头: 右 26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箭头: 右 27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箭头: 右 28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8" descr="david.jpg"/>
          <p:cNvPicPr>
            <a:picLocks noChangeAspect="1"/>
          </p:cNvPicPr>
          <p:nvPr/>
        </p:nvPicPr>
        <p:blipFill>
          <a:blip r:embed="rId3" cstate="print"/>
          <a:srcRect l="24598"/>
          <a:stretch>
            <a:fillRect/>
          </a:stretch>
        </p:blipFill>
        <p:spPr>
          <a:xfrm>
            <a:off x="7008570" y="2324062"/>
            <a:ext cx="1033272" cy="1141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矩形 7"/>
          <p:cNvSpPr/>
          <p:nvPr/>
        </p:nvSpPr>
        <p:spPr>
          <a:xfrm>
            <a:off x="6705600" y="3466024"/>
            <a:ext cx="1828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David Lowe</a:t>
            </a:r>
          </a:p>
          <a:p>
            <a:pPr algn="ctr"/>
            <a:r>
              <a:rPr lang="en-US" sz="1600" dirty="0"/>
              <a:t>Professor in UBC</a:t>
            </a:r>
          </a:p>
        </p:txBody>
      </p:sp>
      <p:sp>
        <p:nvSpPr>
          <p:cNvPr id="16" name="矩形 15"/>
          <p:cNvSpPr/>
          <p:nvPr/>
        </p:nvSpPr>
        <p:spPr>
          <a:xfrm>
            <a:off x="905119" y="6256553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D. G. Lowe, "Object recognition from local scale-invariant features," In ICCV, pp. 1150-1157 vol.2,1999.</a:t>
            </a:r>
          </a:p>
          <a:p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D. G. Lowe, "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Distinctive Image Features from Scale-Invariant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Keypoints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"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In IJCV 2004.</a:t>
            </a: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Scale-Invariant Feature Transform (SIFT)</a:t>
            </a:r>
          </a:p>
        </p:txBody>
      </p:sp>
    </p:spTree>
    <p:extLst>
      <p:ext uri="{BB962C8B-B14F-4D97-AF65-F5344CB8AC3E}">
        <p14:creationId xmlns:p14="http://schemas.microsoft.com/office/powerpoint/2010/main" val="2924662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cs typeface="Times New Roman" pitchFamily="18" charset="0"/>
              </a:rPr>
              <a:t>SIFT Detector: Special Image Regions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Local response maxima in both different position and scale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Make image region scale invariant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0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000" dirty="0">
              <a:cs typeface="Times New Roman" pitchFamily="18" charset="0"/>
            </a:endParaRPr>
          </a:p>
        </p:txBody>
      </p:sp>
      <p:pic>
        <p:nvPicPr>
          <p:cNvPr id="31" name="Picture 6" descr="http://www.yeodoug.com/resources/dc_french/lincoln_memorial/lincoln_memorial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070" y="3398605"/>
            <a:ext cx="1728192" cy="1615860"/>
          </a:xfrm>
          <a:prstGeom prst="rect">
            <a:avLst/>
          </a:prstGeom>
          <a:noFill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2971" y="3598459"/>
            <a:ext cx="21031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6" descr="http://www.yeodoug.com/resources/dc_french/lincoln_memorial/lincoln_memorial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4379" y="2966782"/>
            <a:ext cx="813181" cy="760324"/>
          </a:xfrm>
          <a:prstGeom prst="rect">
            <a:avLst/>
          </a:prstGeom>
          <a:noFill/>
        </p:spPr>
      </p:pic>
      <p:pic>
        <p:nvPicPr>
          <p:cNvPr id="34" name="Picture 6" descr="http://www.yeodoug.com/resources/dc_french/lincoln_memorial/lincoln_memorial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763504"/>
            <a:ext cx="1045941" cy="977955"/>
          </a:xfrm>
          <a:prstGeom prst="rect">
            <a:avLst/>
          </a:prstGeom>
          <a:noFill/>
        </p:spPr>
      </p:pic>
      <p:pic>
        <p:nvPicPr>
          <p:cNvPr id="35" name="Picture 6" descr="http://www.yeodoug.com/resources/dc_french/lincoln_memorial/lincoln_memorial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5631" y="4778035"/>
            <a:ext cx="1328090" cy="1241765"/>
          </a:xfrm>
          <a:prstGeom prst="rect">
            <a:avLst/>
          </a:prstGeom>
          <a:noFill/>
        </p:spPr>
      </p:pic>
      <p:cxnSp>
        <p:nvCxnSpPr>
          <p:cNvPr id="3" name="直接箭头连接符 2"/>
          <p:cNvCxnSpPr/>
          <p:nvPr/>
        </p:nvCxnSpPr>
        <p:spPr>
          <a:xfrm>
            <a:off x="2590800" y="4206535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>
            <a:off x="4191000" y="4191441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7" name="Picture 6" descr="http://www.yeodoug.com/resources/dc_french/lincoln_memorial/lincoln_memorial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6708" y="3444551"/>
            <a:ext cx="1728192" cy="1615860"/>
          </a:xfrm>
          <a:prstGeom prst="rect">
            <a:avLst/>
          </a:prstGeom>
          <a:noFill/>
        </p:spPr>
      </p:pic>
      <p:cxnSp>
        <p:nvCxnSpPr>
          <p:cNvPr id="38" name="直接箭头连接符 37"/>
          <p:cNvCxnSpPr/>
          <p:nvPr/>
        </p:nvCxnSpPr>
        <p:spPr>
          <a:xfrm>
            <a:off x="6487102" y="4191441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7098046" y="4915354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椭圆 38"/>
          <p:cNvSpPr/>
          <p:nvPr/>
        </p:nvSpPr>
        <p:spPr>
          <a:xfrm>
            <a:off x="7190552" y="4000954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椭圆 39"/>
          <p:cNvSpPr/>
          <p:nvPr/>
        </p:nvSpPr>
        <p:spPr>
          <a:xfrm>
            <a:off x="7962900" y="4869911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椭圆 40"/>
          <p:cNvSpPr/>
          <p:nvPr/>
        </p:nvSpPr>
        <p:spPr>
          <a:xfrm>
            <a:off x="8291617" y="4865743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椭圆 41"/>
          <p:cNvSpPr/>
          <p:nvPr/>
        </p:nvSpPr>
        <p:spPr>
          <a:xfrm>
            <a:off x="8231292" y="3962854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椭圆 42"/>
          <p:cNvSpPr/>
          <p:nvPr/>
        </p:nvSpPr>
        <p:spPr>
          <a:xfrm>
            <a:off x="7780804" y="3848554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椭圆 43"/>
          <p:cNvSpPr/>
          <p:nvPr/>
        </p:nvSpPr>
        <p:spPr>
          <a:xfrm>
            <a:off x="7634722" y="4087409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椭圆 44"/>
          <p:cNvSpPr/>
          <p:nvPr/>
        </p:nvSpPr>
        <p:spPr>
          <a:xfrm>
            <a:off x="7742704" y="3597466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椭圆 45"/>
          <p:cNvSpPr/>
          <p:nvPr/>
        </p:nvSpPr>
        <p:spPr>
          <a:xfrm>
            <a:off x="7346752" y="4789543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7017430" y="4839154"/>
            <a:ext cx="228600" cy="2286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矩形 46"/>
          <p:cNvSpPr/>
          <p:nvPr/>
        </p:nvSpPr>
        <p:spPr>
          <a:xfrm>
            <a:off x="7270552" y="4713343"/>
            <a:ext cx="228600" cy="2286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矩形 47"/>
          <p:cNvSpPr/>
          <p:nvPr/>
        </p:nvSpPr>
        <p:spPr>
          <a:xfrm>
            <a:off x="7114251" y="3913253"/>
            <a:ext cx="228600" cy="2286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矩形 48"/>
          <p:cNvSpPr/>
          <p:nvPr/>
        </p:nvSpPr>
        <p:spPr>
          <a:xfrm>
            <a:off x="7557369" y="4023682"/>
            <a:ext cx="228600" cy="2286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矩形 49"/>
          <p:cNvSpPr/>
          <p:nvPr/>
        </p:nvSpPr>
        <p:spPr>
          <a:xfrm>
            <a:off x="7884786" y="4789543"/>
            <a:ext cx="228600" cy="2286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矩形 50"/>
          <p:cNvSpPr/>
          <p:nvPr/>
        </p:nvSpPr>
        <p:spPr>
          <a:xfrm>
            <a:off x="8215417" y="4801054"/>
            <a:ext cx="228600" cy="2286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矩形 51"/>
          <p:cNvSpPr/>
          <p:nvPr/>
        </p:nvSpPr>
        <p:spPr>
          <a:xfrm>
            <a:off x="8139217" y="3892011"/>
            <a:ext cx="228600" cy="2286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矩形 52"/>
          <p:cNvSpPr/>
          <p:nvPr/>
        </p:nvSpPr>
        <p:spPr>
          <a:xfrm>
            <a:off x="7666504" y="3505774"/>
            <a:ext cx="228600" cy="2286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矩形 53"/>
          <p:cNvSpPr/>
          <p:nvPr/>
        </p:nvSpPr>
        <p:spPr>
          <a:xfrm>
            <a:off x="7719060" y="3786364"/>
            <a:ext cx="199350" cy="19935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椭圆 54"/>
          <p:cNvSpPr/>
          <p:nvPr/>
        </p:nvSpPr>
        <p:spPr>
          <a:xfrm>
            <a:off x="8079114" y="4462322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矩形 55"/>
          <p:cNvSpPr/>
          <p:nvPr/>
        </p:nvSpPr>
        <p:spPr>
          <a:xfrm>
            <a:off x="7955280" y="4336234"/>
            <a:ext cx="304901" cy="3049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矩形 56"/>
          <p:cNvSpPr/>
          <p:nvPr/>
        </p:nvSpPr>
        <p:spPr>
          <a:xfrm>
            <a:off x="905119" y="6256553"/>
            <a:ext cx="769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D. G. Lowe, "Distinctive Image Features from Scale-Invariant </a:t>
            </a:r>
            <a:r>
              <a:rPr lang="en-US" altLang="zh-CN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Keypoints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 ", In IJCV 2004.</a:t>
            </a:r>
            <a:endParaRPr lang="en-US" dirty="0"/>
          </a:p>
        </p:txBody>
      </p:sp>
      <p:sp>
        <p:nvSpPr>
          <p:cNvPr id="5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Scale-Invariant Feature Transform (SIFT)</a:t>
            </a:r>
          </a:p>
        </p:txBody>
      </p:sp>
    </p:spTree>
    <p:extLst>
      <p:ext uri="{BB962C8B-B14F-4D97-AF65-F5344CB8AC3E}">
        <p14:creationId xmlns:p14="http://schemas.microsoft.com/office/powerpoint/2010/main" val="2842553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cs typeface="Times New Roman" pitchFamily="18" charset="0"/>
              </a:rPr>
              <a:t>SIFT Descriptor: 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Rotate patch according to its dominant gradient orientation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Make descriptor rotation invariant</a:t>
            </a:r>
          </a:p>
          <a:p>
            <a:pPr lvl="1"/>
            <a:endParaRPr lang="en-US" altLang="zh-CN" sz="16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000" dirty="0">
              <a:cs typeface="Times New Roman" pitchFamily="18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9902"/>
          <a:stretch/>
        </p:blipFill>
        <p:spPr bwMode="auto">
          <a:xfrm>
            <a:off x="2819400" y="3194483"/>
            <a:ext cx="1802718" cy="19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6" descr="http://www.yeodoug.com/resources/dc_french/lincoln_memorial/lincoln_memorial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504" y="3253740"/>
            <a:ext cx="1728192" cy="1615860"/>
          </a:xfrm>
          <a:prstGeom prst="rect">
            <a:avLst/>
          </a:prstGeom>
          <a:noFill/>
        </p:spPr>
      </p:pic>
      <p:sp>
        <p:nvSpPr>
          <p:cNvPr id="63" name="椭圆 62"/>
          <p:cNvSpPr/>
          <p:nvPr/>
        </p:nvSpPr>
        <p:spPr>
          <a:xfrm>
            <a:off x="2203088" y="3772043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矩形 73"/>
          <p:cNvSpPr/>
          <p:nvPr/>
        </p:nvSpPr>
        <p:spPr>
          <a:xfrm>
            <a:off x="2118633" y="3703320"/>
            <a:ext cx="228600" cy="2286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63329" b="13482"/>
          <a:stretch/>
        </p:blipFill>
        <p:spPr bwMode="auto">
          <a:xfrm>
            <a:off x="5056934" y="3194483"/>
            <a:ext cx="1648666" cy="172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1" name="直接箭头连接符 80"/>
          <p:cNvCxnSpPr/>
          <p:nvPr/>
        </p:nvCxnSpPr>
        <p:spPr>
          <a:xfrm>
            <a:off x="4701540" y="4091940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cxnSpLocks/>
          </p:cNvCxnSpPr>
          <p:nvPr/>
        </p:nvCxnSpPr>
        <p:spPr>
          <a:xfrm flipV="1">
            <a:off x="2339613" y="3314963"/>
            <a:ext cx="1089387" cy="38623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2" name="直接连接符 81"/>
          <p:cNvCxnSpPr>
            <a:cxnSpLocks/>
          </p:cNvCxnSpPr>
          <p:nvPr/>
        </p:nvCxnSpPr>
        <p:spPr>
          <a:xfrm>
            <a:off x="2339613" y="3951042"/>
            <a:ext cx="1089387" cy="92590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3" name="矩形 82"/>
          <p:cNvSpPr/>
          <p:nvPr/>
        </p:nvSpPr>
        <p:spPr>
          <a:xfrm>
            <a:off x="5029200" y="4919068"/>
            <a:ext cx="1828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SIFT Descriptor</a:t>
            </a:r>
          </a:p>
        </p:txBody>
      </p:sp>
      <p:pic>
        <p:nvPicPr>
          <p:cNvPr id="84" name="Picture 6" descr="http://www.yeodoug.com/resources/dc_french/lincoln_memorial/lincoln_memorial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768" y="3303208"/>
            <a:ext cx="1728192" cy="1615860"/>
          </a:xfrm>
          <a:prstGeom prst="rect">
            <a:avLst/>
          </a:prstGeom>
          <a:noFill/>
        </p:spPr>
      </p:pic>
      <p:sp>
        <p:nvSpPr>
          <p:cNvPr id="85" name="椭圆 84"/>
          <p:cNvSpPr/>
          <p:nvPr/>
        </p:nvSpPr>
        <p:spPr>
          <a:xfrm>
            <a:off x="1998253" y="4370428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矩形 85"/>
          <p:cNvSpPr/>
          <p:nvPr/>
        </p:nvSpPr>
        <p:spPr>
          <a:xfrm>
            <a:off x="1874419" y="4244340"/>
            <a:ext cx="304901" cy="3049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椭圆 86"/>
          <p:cNvSpPr/>
          <p:nvPr/>
        </p:nvSpPr>
        <p:spPr>
          <a:xfrm rot="1660590">
            <a:off x="8185794" y="4408058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矩形 87"/>
          <p:cNvSpPr/>
          <p:nvPr/>
        </p:nvSpPr>
        <p:spPr>
          <a:xfrm rot="1660590">
            <a:off x="8061960" y="4281970"/>
            <a:ext cx="304901" cy="3049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椭圆 88"/>
          <p:cNvSpPr/>
          <p:nvPr/>
        </p:nvSpPr>
        <p:spPr>
          <a:xfrm rot="18205456">
            <a:off x="8431850" y="3817474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矩形 89"/>
          <p:cNvSpPr/>
          <p:nvPr/>
        </p:nvSpPr>
        <p:spPr>
          <a:xfrm rot="16834453">
            <a:off x="8347395" y="3748751"/>
            <a:ext cx="228600" cy="2286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直接箭头连接符 90"/>
          <p:cNvCxnSpPr/>
          <p:nvPr/>
        </p:nvCxnSpPr>
        <p:spPr>
          <a:xfrm>
            <a:off x="6758940" y="4091940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905119" y="6256553"/>
            <a:ext cx="769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D. G. Lowe, "Distinctive Image Features from Scale-Invariant </a:t>
            </a:r>
            <a:r>
              <a:rPr lang="en-US" altLang="zh-CN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Keypoints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", In IJCV 2004.</a:t>
            </a:r>
            <a:endParaRPr lang="en-US" dirty="0"/>
          </a:p>
        </p:txBody>
      </p:sp>
      <p:sp>
        <p:nvSpPr>
          <p:cNvPr id="25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Scale-Invariant Feature Transform (SIFT)</a:t>
            </a:r>
          </a:p>
        </p:txBody>
      </p:sp>
    </p:spTree>
    <p:extLst>
      <p:ext uri="{BB962C8B-B14F-4D97-AF65-F5344CB8AC3E}">
        <p14:creationId xmlns:p14="http://schemas.microsoft.com/office/powerpoint/2010/main" val="714836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latin typeface="+mj-lt"/>
                <a:cs typeface="Times New Roman" pitchFamily="18" charset="0"/>
              </a:rPr>
              <a:t>Problem Definition</a:t>
            </a:r>
          </a:p>
          <a:p>
            <a:r>
              <a:rPr lang="en-US" altLang="zh-CN" sz="2800" dirty="0">
                <a:latin typeface="+mj-lt"/>
                <a:cs typeface="Times New Roman" pitchFamily="18" charset="0"/>
              </a:rPr>
              <a:t>General Pipeline</a:t>
            </a:r>
          </a:p>
          <a:p>
            <a:r>
              <a:rPr lang="en-US" altLang="zh-CN" sz="2800" dirty="0">
                <a:latin typeface="+mj-lt"/>
                <a:cs typeface="Times New Roman" pitchFamily="18" charset="0"/>
              </a:rPr>
              <a:t>Traditional Approaches</a:t>
            </a:r>
          </a:p>
          <a:p>
            <a:r>
              <a:rPr lang="en-US" altLang="zh-CN" sz="2800" dirty="0">
                <a:latin typeface="+mj-lt"/>
                <a:cs typeface="Times New Roman" pitchFamily="18" charset="0"/>
              </a:rPr>
              <a:t>Deep Learning based Approaches</a:t>
            </a:r>
          </a:p>
          <a:p>
            <a:r>
              <a:rPr lang="en-US" altLang="zh-CN" sz="2800" dirty="0">
                <a:latin typeface="+mj-lt"/>
                <a:cs typeface="Times New Roman" pitchFamily="18" charset="0"/>
              </a:rPr>
              <a:t>Unsolved Problems</a:t>
            </a: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886587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cs typeface="Times New Roman" pitchFamily="18" charset="0"/>
              </a:rPr>
              <a:t>SIFT Descriptor: 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Use normalized histograms of orientations to generate SIFT features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Reduce the effects of illumination change</a:t>
            </a:r>
            <a:endParaRPr lang="en-US" altLang="zh-CN" sz="16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000" dirty="0"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561" y="3242381"/>
            <a:ext cx="5138737" cy="2017736"/>
          </a:xfrm>
          <a:prstGeom prst="rect">
            <a:avLst/>
          </a:prstGeom>
        </p:spPr>
      </p:pic>
      <p:cxnSp>
        <p:nvCxnSpPr>
          <p:cNvPr id="25" name="直接箭头连接符 24"/>
          <p:cNvCxnSpPr>
            <a:cxnSpLocks/>
          </p:cNvCxnSpPr>
          <p:nvPr/>
        </p:nvCxnSpPr>
        <p:spPr>
          <a:xfrm flipV="1">
            <a:off x="6505066" y="4274267"/>
            <a:ext cx="1364584" cy="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双括号 25"/>
          <p:cNvSpPr/>
          <p:nvPr/>
        </p:nvSpPr>
        <p:spPr>
          <a:xfrm>
            <a:off x="8029066" y="3572718"/>
            <a:ext cx="276734" cy="1403099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直接连接符 26"/>
          <p:cNvCxnSpPr>
            <a:cxnSpLocks/>
          </p:cNvCxnSpPr>
          <p:nvPr/>
        </p:nvCxnSpPr>
        <p:spPr>
          <a:xfrm>
            <a:off x="8167433" y="3572718"/>
            <a:ext cx="0" cy="1403099"/>
          </a:xfrm>
          <a:prstGeom prst="line">
            <a:avLst/>
          </a:prstGeom>
          <a:ln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550706" y="3942824"/>
            <a:ext cx="13740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cs typeface="Times New Roman" pitchFamily="18" charset="0"/>
              </a:rPr>
              <a:t>Normalization</a:t>
            </a:r>
            <a:endParaRPr lang="en-US" sz="1600" dirty="0"/>
          </a:p>
        </p:txBody>
      </p:sp>
      <p:sp>
        <p:nvSpPr>
          <p:cNvPr id="36" name="矩形 35"/>
          <p:cNvSpPr/>
          <p:nvPr/>
        </p:nvSpPr>
        <p:spPr>
          <a:xfrm>
            <a:off x="4633912" y="5147846"/>
            <a:ext cx="1221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cs typeface="Times New Roman" pitchFamily="18" charset="0"/>
              </a:rPr>
              <a:t>Orientations</a:t>
            </a:r>
            <a:endParaRPr lang="en-US" sz="1600" dirty="0"/>
          </a:p>
        </p:txBody>
      </p:sp>
      <p:sp>
        <p:nvSpPr>
          <p:cNvPr id="37" name="矩形 36"/>
          <p:cNvSpPr/>
          <p:nvPr/>
        </p:nvSpPr>
        <p:spPr>
          <a:xfrm>
            <a:off x="4884420" y="3048000"/>
            <a:ext cx="10518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cs typeface="Times New Roman" pitchFamily="18" charset="0"/>
              </a:rPr>
              <a:t>Frequency</a:t>
            </a:r>
            <a:endParaRPr lang="en-US" sz="1600" dirty="0"/>
          </a:p>
        </p:txBody>
      </p:sp>
      <p:sp>
        <p:nvSpPr>
          <p:cNvPr id="38" name="矩形 37"/>
          <p:cNvSpPr/>
          <p:nvPr/>
        </p:nvSpPr>
        <p:spPr>
          <a:xfrm>
            <a:off x="7480386" y="5147846"/>
            <a:ext cx="14135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cs typeface="Times New Roman" pitchFamily="18" charset="0"/>
              </a:rPr>
              <a:t>Feature Vector</a:t>
            </a:r>
            <a:endParaRPr lang="en-US" sz="1600" dirty="0"/>
          </a:p>
        </p:txBody>
      </p:sp>
      <p:sp>
        <p:nvSpPr>
          <p:cNvPr id="16" name="矩形 15"/>
          <p:cNvSpPr/>
          <p:nvPr/>
        </p:nvSpPr>
        <p:spPr>
          <a:xfrm>
            <a:off x="905119" y="6256553"/>
            <a:ext cx="769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D. G. Lowe, "Distinctive Image Features from Scale-Invariant </a:t>
            </a:r>
            <a:r>
              <a:rPr lang="en-US" altLang="zh-CN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Keypoints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", In IJCV 2004.</a:t>
            </a:r>
            <a:endParaRPr lang="en-US" dirty="0"/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Scale-Invariant Feature Transform (SIFT)</a:t>
            </a:r>
          </a:p>
        </p:txBody>
      </p:sp>
    </p:spTree>
    <p:extLst>
      <p:ext uri="{BB962C8B-B14F-4D97-AF65-F5344CB8AC3E}">
        <p14:creationId xmlns:p14="http://schemas.microsoft.com/office/powerpoint/2010/main" val="544943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Motivation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An object can be represented by a composition of local image patches/regions.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 “word” is used to denote the local image region. </a:t>
            </a:r>
          </a:p>
          <a:p>
            <a:pPr lvl="1"/>
            <a:endParaRPr lang="en-US" altLang="zh-CN" sz="2800" b="1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24" name="矩形 23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5" name="矩形 24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Representation</a:t>
            </a:r>
          </a:p>
        </p:txBody>
      </p:sp>
      <p:sp>
        <p:nvSpPr>
          <p:cNvPr id="26" name="矩形 25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 Training</a:t>
            </a:r>
          </a:p>
        </p:txBody>
      </p:sp>
      <p:sp>
        <p:nvSpPr>
          <p:cNvPr id="27" name="箭头: 右 26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箭头: 右 27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箭头: 右 28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DaVinci_face_on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3810000"/>
            <a:ext cx="1577975" cy="1955106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87" y="3810000"/>
            <a:ext cx="1531176" cy="213381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92575" y="4615299"/>
            <a:ext cx="96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=</a:t>
            </a:r>
          </a:p>
        </p:txBody>
      </p:sp>
      <p:cxnSp>
        <p:nvCxnSpPr>
          <p:cNvPr id="6" name="直接箭头连接符 5"/>
          <p:cNvCxnSpPr>
            <a:cxnSpLocks/>
          </p:cNvCxnSpPr>
          <p:nvPr/>
        </p:nvCxnSpPr>
        <p:spPr>
          <a:xfrm flipV="1">
            <a:off x="6478525" y="5270956"/>
            <a:ext cx="583454" cy="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7061979" y="5086290"/>
            <a:ext cx="163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visual “word”</a:t>
            </a:r>
          </a:p>
        </p:txBody>
      </p:sp>
      <p:sp>
        <p:nvSpPr>
          <p:cNvPr id="19" name="矩形 18"/>
          <p:cNvSpPr/>
          <p:nvPr/>
        </p:nvSpPr>
        <p:spPr>
          <a:xfrm>
            <a:off x="905119" y="6256553"/>
            <a:ext cx="769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L. Fei-Fei; R. Fergus &amp; A.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Torralba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"Recognizing and Learning Object Categories, CVPR 2007 short course”</a:t>
            </a:r>
            <a:endParaRPr lang="en-US" dirty="0"/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Bag of Words/Features</a:t>
            </a:r>
          </a:p>
        </p:txBody>
      </p:sp>
    </p:spTree>
    <p:extLst>
      <p:ext uri="{BB962C8B-B14F-4D97-AF65-F5344CB8AC3E}">
        <p14:creationId xmlns:p14="http://schemas.microsoft.com/office/powerpoint/2010/main" val="4071778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Motivation</a:t>
            </a:r>
          </a:p>
          <a:p>
            <a:pPr lvl="1"/>
            <a:r>
              <a:rPr lang="en-US" altLang="zh-CN" sz="2000" dirty="0">
                <a:cs typeface="Times New Roman" pitchFamily="18" charset="0"/>
              </a:rPr>
              <a:t>Objects belonged to different categories have different </a:t>
            </a:r>
            <a:r>
              <a:rPr lang="en-US" altLang="zh-CN" sz="2000" b="1" dirty="0">
                <a:solidFill>
                  <a:srgbClr val="FF0000"/>
                </a:solidFill>
                <a:cs typeface="Times New Roman" pitchFamily="18" charset="0"/>
              </a:rPr>
              <a:t>frequencies</a:t>
            </a:r>
            <a:r>
              <a:rPr lang="en-US" altLang="zh-CN" sz="2000" dirty="0">
                <a:cs typeface="Times New Roman" pitchFamily="18" charset="0"/>
              </a:rPr>
              <a:t> of </a:t>
            </a:r>
            <a:r>
              <a:rPr lang="en-US" altLang="zh-CN" sz="2000" b="1" dirty="0">
                <a:cs typeface="Times New Roman" pitchFamily="18" charset="0"/>
              </a:rPr>
              <a:t>specific visual words</a:t>
            </a:r>
            <a:r>
              <a:rPr lang="en-US" altLang="zh-CN" sz="2000" dirty="0">
                <a:cs typeface="Times New Roman" pitchFamily="18" charset="0"/>
              </a:rPr>
              <a:t>. </a:t>
            </a:r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2133600" y="5278438"/>
            <a:ext cx="5029200" cy="817562"/>
            <a:chOff x="96" y="96"/>
            <a:chExt cx="5616" cy="912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9" name="Picture 6" descr="ermine"/>
            <p:cNvPicPr>
              <a:picLocks noChangeAspect="1" noChangeArrowheads="1"/>
            </p:cNvPicPr>
            <p:nvPr/>
          </p:nvPicPr>
          <p:blipFill>
            <a:blip r:embed="rId3"/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</p:spPr>
        </p:pic>
        <p:pic>
          <p:nvPicPr>
            <p:cNvPr id="20" name="Picture 7" descr="ermine"/>
            <p:cNvPicPr>
              <a:picLocks noChangeAspect="1" noChangeArrowheads="1"/>
            </p:cNvPicPr>
            <p:nvPr/>
          </p:nvPicPr>
          <p:blipFill>
            <a:blip r:embed="rId3"/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</p:spPr>
        </p:pic>
        <p:pic>
          <p:nvPicPr>
            <p:cNvPr id="21" name="Picture 8" descr="ermine"/>
            <p:cNvPicPr>
              <a:picLocks noChangeAspect="1" noChangeArrowheads="1"/>
            </p:cNvPicPr>
            <p:nvPr/>
          </p:nvPicPr>
          <p:blipFill>
            <a:blip r:embed="rId3"/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</p:spPr>
        </p:pic>
        <p:pic>
          <p:nvPicPr>
            <p:cNvPr id="22" name="Picture 9" descr="ermine"/>
            <p:cNvPicPr>
              <a:picLocks noChangeAspect="1" noChangeArrowheads="1"/>
            </p:cNvPicPr>
            <p:nvPr/>
          </p:nvPicPr>
          <p:blipFill>
            <a:blip r:embed="rId3"/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</p:spPr>
        </p:pic>
        <p:pic>
          <p:nvPicPr>
            <p:cNvPr id="30" name="Picture 10" descr="ermine"/>
            <p:cNvPicPr>
              <a:picLocks noChangeAspect="1" noChangeArrowheads="1"/>
            </p:cNvPicPr>
            <p:nvPr/>
          </p:nvPicPr>
          <p:blipFill>
            <a:blip r:embed="rId3"/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</p:spPr>
        </p:pic>
        <p:pic>
          <p:nvPicPr>
            <p:cNvPr id="31" name="Picture 11" descr="ermine"/>
            <p:cNvPicPr>
              <a:picLocks noChangeAspect="1" noChangeArrowheads="1"/>
            </p:cNvPicPr>
            <p:nvPr/>
          </p:nvPicPr>
          <p:blipFill>
            <a:blip r:embed="rId3"/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</p:spPr>
        </p:pic>
        <p:pic>
          <p:nvPicPr>
            <p:cNvPr id="32" name="Picture 12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</p:spPr>
        </p:pic>
        <p:pic>
          <p:nvPicPr>
            <p:cNvPr id="33" name="Picture 13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</p:spPr>
        </p:pic>
        <p:pic>
          <p:nvPicPr>
            <p:cNvPr id="34" name="Picture 14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</p:spPr>
        </p:pic>
        <p:pic>
          <p:nvPicPr>
            <p:cNvPr id="35" name="Picture 15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</p:spPr>
        </p:pic>
        <p:pic>
          <p:nvPicPr>
            <p:cNvPr id="36" name="Picture 16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</p:spPr>
        </p:pic>
        <p:pic>
          <p:nvPicPr>
            <p:cNvPr id="37" name="Picture 17" descr="violin"/>
            <p:cNvPicPr>
              <a:picLocks noChangeAspect="1" noChangeArrowheads="1"/>
            </p:cNvPicPr>
            <p:nvPr/>
          </p:nvPicPr>
          <p:blipFill>
            <a:blip r:embed="rId5"/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</p:spPr>
        </p:pic>
        <p:pic>
          <p:nvPicPr>
            <p:cNvPr id="38" name="Picture 18" descr="violin"/>
            <p:cNvPicPr>
              <a:picLocks noChangeAspect="1" noChangeArrowheads="1"/>
            </p:cNvPicPr>
            <p:nvPr/>
          </p:nvPicPr>
          <p:blipFill>
            <a:blip r:embed="rId5"/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</p:spPr>
        </p:pic>
        <p:pic>
          <p:nvPicPr>
            <p:cNvPr id="39" name="Picture 19" descr="violin"/>
            <p:cNvPicPr>
              <a:picLocks noChangeAspect="1" noChangeArrowheads="1"/>
            </p:cNvPicPr>
            <p:nvPr/>
          </p:nvPicPr>
          <p:blipFill>
            <a:blip r:embed="rId5"/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</p:spPr>
        </p:pic>
        <p:pic>
          <p:nvPicPr>
            <p:cNvPr id="40" name="Picture 20" descr="violin"/>
            <p:cNvPicPr>
              <a:picLocks noChangeAspect="1" noChangeArrowheads="1"/>
            </p:cNvPicPr>
            <p:nvPr/>
          </p:nvPicPr>
          <p:blipFill>
            <a:blip r:embed="rId5"/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</p:spPr>
        </p:pic>
        <p:pic>
          <p:nvPicPr>
            <p:cNvPr id="41" name="Picture 21" descr="violin"/>
            <p:cNvPicPr>
              <a:picLocks noChangeAspect="1" noChangeArrowheads="1"/>
            </p:cNvPicPr>
            <p:nvPr/>
          </p:nvPicPr>
          <p:blipFill>
            <a:blip r:embed="rId5"/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</p:spPr>
        </p:pic>
        <p:pic>
          <p:nvPicPr>
            <p:cNvPr id="42" name="Picture 22" descr="violin"/>
            <p:cNvPicPr>
              <a:picLocks noChangeAspect="1" noChangeArrowheads="1"/>
            </p:cNvPicPr>
            <p:nvPr/>
          </p:nvPicPr>
          <p:blipFill>
            <a:blip r:embed="rId5"/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</p:spPr>
        </p:pic>
      </p:grpSp>
      <p:grpSp>
        <p:nvGrpSpPr>
          <p:cNvPr id="43" name="Group 23"/>
          <p:cNvGrpSpPr>
            <a:grpSpLocks/>
          </p:cNvGrpSpPr>
          <p:nvPr/>
        </p:nvGrpSpPr>
        <p:grpSpPr bwMode="auto">
          <a:xfrm>
            <a:off x="362072" y="2971800"/>
            <a:ext cx="8763000" cy="2209800"/>
            <a:chOff x="144" y="1776"/>
            <a:chExt cx="5520" cy="1392"/>
          </a:xfrm>
        </p:grpSpPr>
        <p:sp>
          <p:nvSpPr>
            <p:cNvPr id="44" name="Rectangle 24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25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26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27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28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29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30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31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36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Line 37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58" name="Picture 38" descr="ermine"/>
            <p:cNvPicPr>
              <a:picLocks noChangeAspect="1" noChangeArrowheads="1"/>
            </p:cNvPicPr>
            <p:nvPr/>
          </p:nvPicPr>
          <p:blipFill>
            <a:blip r:embed="rId3"/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</p:spPr>
        </p:pic>
        <p:pic>
          <p:nvPicPr>
            <p:cNvPr id="59" name="Picture 39" descr="bicycle"/>
            <p:cNvPicPr>
              <a:picLocks noChangeAspect="1" noChangeArrowheads="1"/>
            </p:cNvPicPr>
            <p:nvPr/>
          </p:nvPicPr>
          <p:blipFill>
            <a:blip r:embed="rId4"/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</p:spPr>
        </p:pic>
        <p:pic>
          <p:nvPicPr>
            <p:cNvPr id="60" name="Picture 40" descr="ermine"/>
            <p:cNvPicPr>
              <a:picLocks noChangeAspect="1" noChangeArrowheads="1"/>
            </p:cNvPicPr>
            <p:nvPr/>
          </p:nvPicPr>
          <p:blipFill>
            <a:blip r:embed="rId3"/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</p:spPr>
        </p:pic>
        <p:sp>
          <p:nvSpPr>
            <p:cNvPr id="61" name="Line 41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42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43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44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65" name="Picture 45" descr="violin"/>
            <p:cNvPicPr>
              <a:picLocks noChangeAspect="1" noChangeArrowheads="1"/>
            </p:cNvPicPr>
            <p:nvPr/>
          </p:nvPicPr>
          <p:blipFill>
            <a:blip r:embed="rId5"/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</p:spPr>
        </p:pic>
        <p:pic>
          <p:nvPicPr>
            <p:cNvPr id="66" name="Picture 46" descr="ermine"/>
            <p:cNvPicPr>
              <a:picLocks noChangeAspect="1" noChangeArrowheads="1"/>
            </p:cNvPicPr>
            <p:nvPr/>
          </p:nvPicPr>
          <p:blipFill>
            <a:blip r:embed="rId3"/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</p:spPr>
        </p:pic>
        <p:pic>
          <p:nvPicPr>
            <p:cNvPr id="67" name="Picture 47" descr="bicycle"/>
            <p:cNvPicPr>
              <a:picLocks noChangeAspect="1" noChangeArrowheads="1"/>
            </p:cNvPicPr>
            <p:nvPr/>
          </p:nvPicPr>
          <p:blipFill>
            <a:blip r:embed="rId4"/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</p:spPr>
        </p:pic>
        <p:pic>
          <p:nvPicPr>
            <p:cNvPr id="68" name="Picture 48" descr="ermine"/>
            <p:cNvPicPr>
              <a:picLocks noChangeAspect="1" noChangeArrowheads="1"/>
            </p:cNvPicPr>
            <p:nvPr/>
          </p:nvPicPr>
          <p:blipFill>
            <a:blip r:embed="rId3"/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</p:spPr>
        </p:pic>
        <p:pic>
          <p:nvPicPr>
            <p:cNvPr id="69" name="Picture 49" descr="violin"/>
            <p:cNvPicPr>
              <a:picLocks noChangeAspect="1" noChangeArrowheads="1"/>
            </p:cNvPicPr>
            <p:nvPr/>
          </p:nvPicPr>
          <p:blipFill>
            <a:blip r:embed="rId5"/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</p:spPr>
        </p:pic>
        <p:pic>
          <p:nvPicPr>
            <p:cNvPr id="70" name="Picture 50" descr="ermine"/>
            <p:cNvPicPr>
              <a:picLocks noChangeAspect="1" noChangeArrowheads="1"/>
            </p:cNvPicPr>
            <p:nvPr/>
          </p:nvPicPr>
          <p:blipFill>
            <a:blip r:embed="rId3"/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</p:spPr>
        </p:pic>
        <p:pic>
          <p:nvPicPr>
            <p:cNvPr id="71" name="Picture 51" descr="bicycle"/>
            <p:cNvPicPr>
              <a:picLocks noChangeAspect="1" noChangeArrowheads="1"/>
            </p:cNvPicPr>
            <p:nvPr/>
          </p:nvPicPr>
          <p:blipFill>
            <a:blip r:embed="rId4"/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</p:spPr>
        </p:pic>
        <p:pic>
          <p:nvPicPr>
            <p:cNvPr id="72" name="Picture 52" descr="ermine"/>
            <p:cNvPicPr>
              <a:picLocks noChangeAspect="1" noChangeArrowheads="1"/>
            </p:cNvPicPr>
            <p:nvPr/>
          </p:nvPicPr>
          <p:blipFill>
            <a:blip r:embed="rId3"/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</p:spPr>
        </p:pic>
        <p:pic>
          <p:nvPicPr>
            <p:cNvPr id="73" name="Picture 53" descr="violin"/>
            <p:cNvPicPr>
              <a:picLocks noChangeAspect="1" noChangeArrowheads="1"/>
            </p:cNvPicPr>
            <p:nvPr/>
          </p:nvPicPr>
          <p:blipFill>
            <a:blip r:embed="rId5"/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</p:spPr>
        </p:pic>
      </p:grpSp>
      <p:pic>
        <p:nvPicPr>
          <p:cNvPr id="74" name="Picture 54" descr="DaVinci_face_onl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747" y="3208337"/>
            <a:ext cx="581025" cy="719137"/>
          </a:xfrm>
          <a:prstGeom prst="rect">
            <a:avLst/>
          </a:prstGeom>
          <a:noFill/>
        </p:spPr>
      </p:pic>
      <p:pic>
        <p:nvPicPr>
          <p:cNvPr id="75" name="Picture 55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3142" y="3272631"/>
            <a:ext cx="990600" cy="590550"/>
          </a:xfrm>
          <a:prstGeom prst="rect">
            <a:avLst/>
          </a:prstGeom>
          <a:noFill/>
        </p:spPr>
      </p:pic>
      <p:pic>
        <p:nvPicPr>
          <p:cNvPr id="76" name="Picture 56" descr="viol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301100">
            <a:off x="7058391" y="3031678"/>
            <a:ext cx="384175" cy="917575"/>
          </a:xfrm>
          <a:prstGeom prst="rect">
            <a:avLst/>
          </a:prstGeom>
          <a:noFill/>
        </p:spPr>
      </p:pic>
      <p:sp>
        <p:nvSpPr>
          <p:cNvPr id="77" name="Text Box 20"/>
          <p:cNvSpPr txBox="1">
            <a:spLocks noChangeArrowheads="1"/>
          </p:cNvSpPr>
          <p:nvPr/>
        </p:nvSpPr>
        <p:spPr bwMode="auto">
          <a:xfrm rot="16200000">
            <a:off x="-488950" y="3696494"/>
            <a:ext cx="129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frequency</a:t>
            </a:r>
          </a:p>
        </p:txBody>
      </p:sp>
      <p:sp>
        <p:nvSpPr>
          <p:cNvPr id="78" name="矩形 77"/>
          <p:cNvSpPr/>
          <p:nvPr/>
        </p:nvSpPr>
        <p:spPr>
          <a:xfrm>
            <a:off x="905119" y="6256553"/>
            <a:ext cx="769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L. Fei-Fei; R. Fergus &amp; A.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Torralba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"Recognizing and Learning Object Categories, CVPR 2007 short course”</a:t>
            </a:r>
            <a:endParaRPr lang="en-US" dirty="0"/>
          </a:p>
        </p:txBody>
      </p:sp>
      <p:sp>
        <p:nvSpPr>
          <p:cNvPr id="7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Bag of Words/Features</a:t>
            </a:r>
          </a:p>
        </p:txBody>
      </p:sp>
    </p:spTree>
    <p:extLst>
      <p:ext uri="{BB962C8B-B14F-4D97-AF65-F5344CB8AC3E}">
        <p14:creationId xmlns:p14="http://schemas.microsoft.com/office/powerpoint/2010/main" val="2780666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k means clust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39992"/>
            <a:ext cx="2994148" cy="224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Methodology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Vector Quantization: Obtain the codebook of visual words by clustering the extracted features.</a:t>
            </a: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grpSp>
        <p:nvGrpSpPr>
          <p:cNvPr id="77" name="Group 4"/>
          <p:cNvGrpSpPr>
            <a:grpSpLocks/>
          </p:cNvGrpSpPr>
          <p:nvPr/>
        </p:nvGrpSpPr>
        <p:grpSpPr bwMode="auto">
          <a:xfrm>
            <a:off x="2057400" y="5278438"/>
            <a:ext cx="5029200" cy="817562"/>
            <a:chOff x="96" y="96"/>
            <a:chExt cx="5616" cy="912"/>
          </a:xfrm>
        </p:grpSpPr>
        <p:sp>
          <p:nvSpPr>
            <p:cNvPr id="78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9" name="Picture 6" descr="ermine"/>
            <p:cNvPicPr>
              <a:picLocks noChangeAspect="1" noChangeArrowheads="1"/>
            </p:cNvPicPr>
            <p:nvPr/>
          </p:nvPicPr>
          <p:blipFill>
            <a:blip r:embed="rId4"/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</p:spPr>
        </p:pic>
        <p:pic>
          <p:nvPicPr>
            <p:cNvPr id="80" name="Picture 7" descr="ermine"/>
            <p:cNvPicPr>
              <a:picLocks noChangeAspect="1" noChangeArrowheads="1"/>
            </p:cNvPicPr>
            <p:nvPr/>
          </p:nvPicPr>
          <p:blipFill>
            <a:blip r:embed="rId4"/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</p:spPr>
        </p:pic>
        <p:pic>
          <p:nvPicPr>
            <p:cNvPr id="81" name="Picture 8" descr="ermine"/>
            <p:cNvPicPr>
              <a:picLocks noChangeAspect="1" noChangeArrowheads="1"/>
            </p:cNvPicPr>
            <p:nvPr/>
          </p:nvPicPr>
          <p:blipFill>
            <a:blip r:embed="rId4"/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</p:spPr>
        </p:pic>
        <p:pic>
          <p:nvPicPr>
            <p:cNvPr id="82" name="Picture 9" descr="ermine"/>
            <p:cNvPicPr>
              <a:picLocks noChangeAspect="1" noChangeArrowheads="1"/>
            </p:cNvPicPr>
            <p:nvPr/>
          </p:nvPicPr>
          <p:blipFill>
            <a:blip r:embed="rId4"/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</p:spPr>
        </p:pic>
        <p:pic>
          <p:nvPicPr>
            <p:cNvPr id="83" name="Picture 10" descr="ermine"/>
            <p:cNvPicPr>
              <a:picLocks noChangeAspect="1" noChangeArrowheads="1"/>
            </p:cNvPicPr>
            <p:nvPr/>
          </p:nvPicPr>
          <p:blipFill>
            <a:blip r:embed="rId4"/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</p:spPr>
        </p:pic>
        <p:pic>
          <p:nvPicPr>
            <p:cNvPr id="84" name="Picture 11" descr="ermine"/>
            <p:cNvPicPr>
              <a:picLocks noChangeAspect="1" noChangeArrowheads="1"/>
            </p:cNvPicPr>
            <p:nvPr/>
          </p:nvPicPr>
          <p:blipFill>
            <a:blip r:embed="rId4"/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</p:spPr>
        </p:pic>
        <p:pic>
          <p:nvPicPr>
            <p:cNvPr id="85" name="Picture 12" descr="bicycl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</p:spPr>
        </p:pic>
        <p:pic>
          <p:nvPicPr>
            <p:cNvPr id="86" name="Picture 13" descr="bicycl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</p:spPr>
        </p:pic>
        <p:pic>
          <p:nvPicPr>
            <p:cNvPr id="87" name="Picture 14" descr="bicycl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</p:spPr>
        </p:pic>
        <p:pic>
          <p:nvPicPr>
            <p:cNvPr id="88" name="Picture 15" descr="bicycl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</p:spPr>
        </p:pic>
        <p:pic>
          <p:nvPicPr>
            <p:cNvPr id="89" name="Picture 16" descr="bicycl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</p:spPr>
        </p:pic>
        <p:pic>
          <p:nvPicPr>
            <p:cNvPr id="90" name="Picture 17" descr="violin"/>
            <p:cNvPicPr>
              <a:picLocks noChangeAspect="1" noChangeArrowheads="1"/>
            </p:cNvPicPr>
            <p:nvPr/>
          </p:nvPicPr>
          <p:blipFill>
            <a:blip r:embed="rId6"/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</p:spPr>
        </p:pic>
        <p:pic>
          <p:nvPicPr>
            <p:cNvPr id="91" name="Picture 18" descr="violin"/>
            <p:cNvPicPr>
              <a:picLocks noChangeAspect="1" noChangeArrowheads="1"/>
            </p:cNvPicPr>
            <p:nvPr/>
          </p:nvPicPr>
          <p:blipFill>
            <a:blip r:embed="rId6"/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</p:spPr>
        </p:pic>
        <p:pic>
          <p:nvPicPr>
            <p:cNvPr id="92" name="Picture 19" descr="violin"/>
            <p:cNvPicPr>
              <a:picLocks noChangeAspect="1" noChangeArrowheads="1"/>
            </p:cNvPicPr>
            <p:nvPr/>
          </p:nvPicPr>
          <p:blipFill>
            <a:blip r:embed="rId6"/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</p:spPr>
        </p:pic>
        <p:pic>
          <p:nvPicPr>
            <p:cNvPr id="93" name="Picture 20" descr="violin"/>
            <p:cNvPicPr>
              <a:picLocks noChangeAspect="1" noChangeArrowheads="1"/>
            </p:cNvPicPr>
            <p:nvPr/>
          </p:nvPicPr>
          <p:blipFill>
            <a:blip r:embed="rId6"/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</p:spPr>
        </p:pic>
        <p:pic>
          <p:nvPicPr>
            <p:cNvPr id="94" name="Picture 21" descr="violin"/>
            <p:cNvPicPr>
              <a:picLocks noChangeAspect="1" noChangeArrowheads="1"/>
            </p:cNvPicPr>
            <p:nvPr/>
          </p:nvPicPr>
          <p:blipFill>
            <a:blip r:embed="rId6"/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</p:spPr>
        </p:pic>
        <p:pic>
          <p:nvPicPr>
            <p:cNvPr id="95" name="Picture 22" descr="violin"/>
            <p:cNvPicPr>
              <a:picLocks noChangeAspect="1" noChangeArrowheads="1"/>
            </p:cNvPicPr>
            <p:nvPr/>
          </p:nvPicPr>
          <p:blipFill>
            <a:blip r:embed="rId6"/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</p:spPr>
        </p:pic>
      </p:grpSp>
      <p:pic>
        <p:nvPicPr>
          <p:cNvPr id="96" name="Picture 17" descr="ermine"/>
          <p:cNvPicPr>
            <a:picLocks noChangeAspect="1" noChangeArrowheads="1"/>
          </p:cNvPicPr>
          <p:nvPr/>
        </p:nvPicPr>
        <p:blipFill>
          <a:blip r:embed="rId4"/>
          <a:srcRect l="50569" t="17148" r="37727" b="76851"/>
          <a:stretch>
            <a:fillRect/>
          </a:stretch>
        </p:blipFill>
        <p:spPr bwMode="auto">
          <a:xfrm>
            <a:off x="5899394" y="3825081"/>
            <a:ext cx="762000" cy="533400"/>
          </a:xfrm>
          <a:prstGeom prst="rect">
            <a:avLst/>
          </a:prstGeom>
          <a:noFill/>
        </p:spPr>
      </p:pic>
      <p:cxnSp>
        <p:nvCxnSpPr>
          <p:cNvPr id="97" name="直接箭头连接符 96"/>
          <p:cNvCxnSpPr>
            <a:cxnSpLocks/>
          </p:cNvCxnSpPr>
          <p:nvPr/>
        </p:nvCxnSpPr>
        <p:spPr>
          <a:xfrm>
            <a:off x="5195277" y="4091781"/>
            <a:ext cx="6662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箭头: 右 97"/>
          <p:cNvSpPr/>
          <p:nvPr/>
        </p:nvSpPr>
        <p:spPr>
          <a:xfrm rot="5400000">
            <a:off x="4503572" y="5036972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54" descr="DaVinci_face_onl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153273"/>
            <a:ext cx="581025" cy="719137"/>
          </a:xfrm>
          <a:prstGeom prst="rect">
            <a:avLst/>
          </a:prstGeom>
          <a:noFill/>
        </p:spPr>
      </p:pic>
      <p:pic>
        <p:nvPicPr>
          <p:cNvPr id="100" name="Picture 55" descr="bicyc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637" y="3881360"/>
            <a:ext cx="990600" cy="590550"/>
          </a:xfrm>
          <a:prstGeom prst="rect">
            <a:avLst/>
          </a:prstGeom>
          <a:noFill/>
        </p:spPr>
      </p:pic>
      <p:pic>
        <p:nvPicPr>
          <p:cNvPr id="101" name="Picture 56" descr="violi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301100">
            <a:off x="1418464" y="4164946"/>
            <a:ext cx="384175" cy="917575"/>
          </a:xfrm>
          <a:prstGeom prst="rect">
            <a:avLst/>
          </a:prstGeom>
          <a:noFill/>
        </p:spPr>
      </p:pic>
      <p:sp>
        <p:nvSpPr>
          <p:cNvPr id="102" name="箭头: 右 101"/>
          <p:cNvSpPr/>
          <p:nvPr/>
        </p:nvSpPr>
        <p:spPr>
          <a:xfrm>
            <a:off x="1691945" y="3872410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4024414" y="2755326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Times New Roman" pitchFamily="18" charset="0"/>
              </a:rPr>
              <a:t>Clustering</a:t>
            </a:r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6355916" y="4001869"/>
            <a:ext cx="2671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The cluster center </a:t>
            </a:r>
          </a:p>
          <a:p>
            <a:pPr algn="ctr"/>
            <a:r>
              <a:rPr lang="en-US" dirty="0"/>
              <a:t>represents the visual word</a:t>
            </a:r>
          </a:p>
        </p:txBody>
      </p:sp>
      <p:sp>
        <p:nvSpPr>
          <p:cNvPr id="103" name="矩形 102"/>
          <p:cNvSpPr/>
          <p:nvPr/>
        </p:nvSpPr>
        <p:spPr>
          <a:xfrm>
            <a:off x="1905000" y="3638461"/>
            <a:ext cx="1195615" cy="6080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104" name="箭头: 右 103"/>
          <p:cNvSpPr/>
          <p:nvPr/>
        </p:nvSpPr>
        <p:spPr>
          <a:xfrm>
            <a:off x="3139745" y="3886200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矩形 37"/>
          <p:cNvSpPr/>
          <p:nvPr/>
        </p:nvSpPr>
        <p:spPr>
          <a:xfrm>
            <a:off x="905119" y="6256553"/>
            <a:ext cx="769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L. Fei-Fei; R. Fergus &amp; A.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Torralba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"Recognizing and Learning Object Categories, CVPR 2007 short course”</a:t>
            </a:r>
            <a:endParaRPr lang="en-US" dirty="0"/>
          </a:p>
        </p:txBody>
      </p:sp>
      <p:sp>
        <p:nvSpPr>
          <p:cNvPr id="3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Bag of Words/Features</a:t>
            </a:r>
          </a:p>
        </p:txBody>
      </p:sp>
    </p:spTree>
    <p:extLst>
      <p:ext uri="{BB962C8B-B14F-4D97-AF65-F5344CB8AC3E}">
        <p14:creationId xmlns:p14="http://schemas.microsoft.com/office/powerpoint/2010/main" val="3347638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Methodology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Represent images by frequencies of visual words (bag-of-words). 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Learn a classifier assigning bag-of-words representations of images to different classes.</a:t>
            </a:r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-95372" y="3886200"/>
            <a:ext cx="9163172" cy="2209800"/>
            <a:chOff x="-38100" y="2743200"/>
            <a:chExt cx="9163172" cy="2209800"/>
          </a:xfrm>
        </p:grpSpPr>
        <p:grpSp>
          <p:nvGrpSpPr>
            <p:cNvPr id="38" name="Group 23"/>
            <p:cNvGrpSpPr>
              <a:grpSpLocks/>
            </p:cNvGrpSpPr>
            <p:nvPr/>
          </p:nvGrpSpPr>
          <p:grpSpPr bwMode="auto">
            <a:xfrm>
              <a:off x="362072" y="2743200"/>
              <a:ext cx="8763000" cy="2209800"/>
              <a:chOff x="144" y="1776"/>
              <a:chExt cx="5520" cy="1392"/>
            </a:xfrm>
          </p:grpSpPr>
          <p:sp>
            <p:nvSpPr>
              <p:cNvPr id="39" name="Rectangle 24"/>
              <p:cNvSpPr>
                <a:spLocks noChangeArrowheads="1"/>
              </p:cNvSpPr>
              <p:nvPr/>
            </p:nvSpPr>
            <p:spPr bwMode="auto">
              <a:xfrm>
                <a:off x="4944" y="1776"/>
                <a:ext cx="96" cy="1129"/>
              </a:xfrm>
              <a:prstGeom prst="rect">
                <a:avLst/>
              </a:prstGeom>
              <a:solidFill>
                <a:srgbClr val="B3272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25"/>
              <p:cNvSpPr>
                <a:spLocks noChangeArrowheads="1"/>
              </p:cNvSpPr>
              <p:nvPr/>
            </p:nvSpPr>
            <p:spPr bwMode="auto">
              <a:xfrm>
                <a:off x="4320" y="2736"/>
                <a:ext cx="96" cy="169"/>
              </a:xfrm>
              <a:prstGeom prst="rect">
                <a:avLst/>
              </a:prstGeom>
              <a:solidFill>
                <a:srgbClr val="B3272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26"/>
              <p:cNvSpPr>
                <a:spLocks noChangeArrowheads="1"/>
              </p:cNvSpPr>
              <p:nvPr/>
            </p:nvSpPr>
            <p:spPr bwMode="auto">
              <a:xfrm>
                <a:off x="4608" y="2592"/>
                <a:ext cx="96" cy="313"/>
              </a:xfrm>
              <a:prstGeom prst="rect">
                <a:avLst/>
              </a:prstGeom>
              <a:solidFill>
                <a:srgbClr val="B3272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27"/>
              <p:cNvSpPr>
                <a:spLocks noChangeArrowheads="1"/>
              </p:cNvSpPr>
              <p:nvPr/>
            </p:nvSpPr>
            <p:spPr bwMode="auto">
              <a:xfrm>
                <a:off x="5328" y="2736"/>
                <a:ext cx="96" cy="169"/>
              </a:xfrm>
              <a:prstGeom prst="rect">
                <a:avLst/>
              </a:prstGeom>
              <a:solidFill>
                <a:srgbClr val="B3272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28"/>
              <p:cNvSpPr>
                <a:spLocks noChangeArrowheads="1"/>
              </p:cNvSpPr>
              <p:nvPr/>
            </p:nvSpPr>
            <p:spPr bwMode="auto">
              <a:xfrm>
                <a:off x="2976" y="2832"/>
                <a:ext cx="96" cy="96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29"/>
              <p:cNvSpPr>
                <a:spLocks noChangeArrowheads="1"/>
              </p:cNvSpPr>
              <p:nvPr/>
            </p:nvSpPr>
            <p:spPr bwMode="auto">
              <a:xfrm>
                <a:off x="2400" y="2208"/>
                <a:ext cx="96" cy="72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30"/>
              <p:cNvSpPr>
                <a:spLocks noChangeArrowheads="1"/>
              </p:cNvSpPr>
              <p:nvPr/>
            </p:nvSpPr>
            <p:spPr bwMode="auto">
              <a:xfrm>
                <a:off x="2688" y="2832"/>
                <a:ext cx="96" cy="96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31"/>
              <p:cNvSpPr>
                <a:spLocks noChangeArrowheads="1"/>
              </p:cNvSpPr>
              <p:nvPr/>
            </p:nvSpPr>
            <p:spPr bwMode="auto">
              <a:xfrm>
                <a:off x="3408" y="2880"/>
                <a:ext cx="96" cy="4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32"/>
              <p:cNvSpPr>
                <a:spLocks noChangeArrowheads="1"/>
              </p:cNvSpPr>
              <p:nvPr/>
            </p:nvSpPr>
            <p:spPr bwMode="auto">
              <a:xfrm>
                <a:off x="960" y="2809"/>
                <a:ext cx="96" cy="96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33"/>
              <p:cNvSpPr>
                <a:spLocks noChangeArrowheads="1"/>
              </p:cNvSpPr>
              <p:nvPr/>
            </p:nvSpPr>
            <p:spPr bwMode="auto">
              <a:xfrm>
                <a:off x="384" y="2809"/>
                <a:ext cx="96" cy="96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34"/>
              <p:cNvSpPr>
                <a:spLocks noChangeArrowheads="1"/>
              </p:cNvSpPr>
              <p:nvPr/>
            </p:nvSpPr>
            <p:spPr bwMode="auto">
              <a:xfrm>
                <a:off x="672" y="1897"/>
                <a:ext cx="96" cy="1008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35"/>
              <p:cNvSpPr>
                <a:spLocks noChangeArrowheads="1"/>
              </p:cNvSpPr>
              <p:nvPr/>
            </p:nvSpPr>
            <p:spPr bwMode="auto">
              <a:xfrm>
                <a:off x="1392" y="2185"/>
                <a:ext cx="96" cy="720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Line 36"/>
              <p:cNvSpPr>
                <a:spLocks noChangeShapeType="1"/>
              </p:cNvSpPr>
              <p:nvPr/>
            </p:nvSpPr>
            <p:spPr bwMode="auto">
              <a:xfrm>
                <a:off x="144" y="2905"/>
                <a:ext cx="15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37"/>
              <p:cNvSpPr>
                <a:spLocks noChangeShapeType="1"/>
              </p:cNvSpPr>
              <p:nvPr/>
            </p:nvSpPr>
            <p:spPr bwMode="auto">
              <a:xfrm flipV="1">
                <a:off x="144" y="1801"/>
                <a:ext cx="0" cy="110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53" name="Picture 38" descr="ermine"/>
              <p:cNvPicPr>
                <a:picLocks noChangeAspect="1" noChangeArrowheads="1"/>
              </p:cNvPicPr>
              <p:nvPr/>
            </p:nvPicPr>
            <p:blipFill>
              <a:blip r:embed="rId3"/>
              <a:srcRect l="50569" t="17148" r="37727" b="76851"/>
              <a:stretch>
                <a:fillRect/>
              </a:stretch>
            </p:blipFill>
            <p:spPr bwMode="auto">
              <a:xfrm>
                <a:off x="1296" y="2963"/>
                <a:ext cx="240" cy="168"/>
              </a:xfrm>
              <a:prstGeom prst="rect">
                <a:avLst/>
              </a:prstGeom>
              <a:noFill/>
            </p:spPr>
          </p:pic>
          <p:pic>
            <p:nvPicPr>
              <p:cNvPr id="54" name="Picture 39" descr="bicycle"/>
              <p:cNvPicPr>
                <a:picLocks noChangeAspect="1" noChangeArrowheads="1"/>
              </p:cNvPicPr>
              <p:nvPr/>
            </p:nvPicPr>
            <p:blipFill>
              <a:blip r:embed="rId4"/>
              <a:srcRect l="20000" r="55000" b="54236"/>
              <a:stretch>
                <a:fillRect/>
              </a:stretch>
            </p:blipFill>
            <p:spPr bwMode="auto">
              <a:xfrm>
                <a:off x="288" y="2953"/>
                <a:ext cx="197" cy="215"/>
              </a:xfrm>
              <a:prstGeom prst="rect">
                <a:avLst/>
              </a:prstGeom>
              <a:noFill/>
            </p:spPr>
          </p:pic>
          <p:pic>
            <p:nvPicPr>
              <p:cNvPr id="55" name="Picture 40" descr="ermine"/>
              <p:cNvPicPr>
                <a:picLocks noChangeAspect="1" noChangeArrowheads="1"/>
              </p:cNvPicPr>
              <p:nvPr/>
            </p:nvPicPr>
            <p:blipFill>
              <a:blip r:embed="rId3"/>
              <a:srcRect l="49399" t="22293" r="38898" b="71706"/>
              <a:stretch>
                <a:fillRect/>
              </a:stretch>
            </p:blipFill>
            <p:spPr bwMode="auto">
              <a:xfrm>
                <a:off x="576" y="2953"/>
                <a:ext cx="240" cy="168"/>
              </a:xfrm>
              <a:prstGeom prst="rect">
                <a:avLst/>
              </a:prstGeom>
              <a:noFill/>
            </p:spPr>
          </p:pic>
          <p:sp>
            <p:nvSpPr>
              <p:cNvPr id="56" name="Line 41"/>
              <p:cNvSpPr>
                <a:spLocks noChangeShapeType="1"/>
              </p:cNvSpPr>
              <p:nvPr/>
            </p:nvSpPr>
            <p:spPr bwMode="auto">
              <a:xfrm>
                <a:off x="4080" y="2905"/>
                <a:ext cx="15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42"/>
              <p:cNvSpPr>
                <a:spLocks noChangeShapeType="1"/>
              </p:cNvSpPr>
              <p:nvPr/>
            </p:nvSpPr>
            <p:spPr bwMode="auto">
              <a:xfrm flipV="1">
                <a:off x="4080" y="1801"/>
                <a:ext cx="0" cy="110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43"/>
              <p:cNvSpPr>
                <a:spLocks noChangeShapeType="1"/>
              </p:cNvSpPr>
              <p:nvPr/>
            </p:nvSpPr>
            <p:spPr bwMode="auto">
              <a:xfrm>
                <a:off x="2160" y="2928"/>
                <a:ext cx="15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44"/>
              <p:cNvSpPr>
                <a:spLocks noChangeShapeType="1"/>
              </p:cNvSpPr>
              <p:nvPr/>
            </p:nvSpPr>
            <p:spPr bwMode="auto">
              <a:xfrm flipV="1">
                <a:off x="2160" y="1824"/>
                <a:ext cx="0" cy="110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0" name="Picture 45" descr="violin"/>
              <p:cNvPicPr>
                <a:picLocks noChangeAspect="1" noChangeArrowheads="1"/>
              </p:cNvPicPr>
              <p:nvPr/>
            </p:nvPicPr>
            <p:blipFill>
              <a:blip r:embed="rId5"/>
              <a:srcRect t="76233"/>
              <a:stretch>
                <a:fillRect/>
              </a:stretch>
            </p:blipFill>
            <p:spPr bwMode="auto">
              <a:xfrm>
                <a:off x="864" y="2976"/>
                <a:ext cx="336" cy="174"/>
              </a:xfrm>
              <a:prstGeom prst="rect">
                <a:avLst/>
              </a:prstGeom>
              <a:noFill/>
            </p:spPr>
          </p:pic>
          <p:pic>
            <p:nvPicPr>
              <p:cNvPr id="61" name="Picture 46" descr="ermine"/>
              <p:cNvPicPr>
                <a:picLocks noChangeAspect="1" noChangeArrowheads="1"/>
              </p:cNvPicPr>
              <p:nvPr/>
            </p:nvPicPr>
            <p:blipFill>
              <a:blip r:embed="rId3"/>
              <a:srcRect l="50569" t="17148" r="37727" b="76851"/>
              <a:stretch>
                <a:fillRect/>
              </a:stretch>
            </p:blipFill>
            <p:spPr bwMode="auto">
              <a:xfrm>
                <a:off x="3360" y="2963"/>
                <a:ext cx="240" cy="168"/>
              </a:xfrm>
              <a:prstGeom prst="rect">
                <a:avLst/>
              </a:prstGeom>
              <a:noFill/>
            </p:spPr>
          </p:pic>
          <p:pic>
            <p:nvPicPr>
              <p:cNvPr id="62" name="Picture 47" descr="bicycle"/>
              <p:cNvPicPr>
                <a:picLocks noChangeAspect="1" noChangeArrowheads="1"/>
              </p:cNvPicPr>
              <p:nvPr/>
            </p:nvPicPr>
            <p:blipFill>
              <a:blip r:embed="rId4"/>
              <a:srcRect l="20000" r="55000" b="54236"/>
              <a:stretch>
                <a:fillRect/>
              </a:stretch>
            </p:blipFill>
            <p:spPr bwMode="auto">
              <a:xfrm>
                <a:off x="2304" y="2953"/>
                <a:ext cx="197" cy="215"/>
              </a:xfrm>
              <a:prstGeom prst="rect">
                <a:avLst/>
              </a:prstGeom>
              <a:noFill/>
            </p:spPr>
          </p:pic>
          <p:pic>
            <p:nvPicPr>
              <p:cNvPr id="63" name="Picture 48" descr="ermine"/>
              <p:cNvPicPr>
                <a:picLocks noChangeAspect="1" noChangeArrowheads="1"/>
              </p:cNvPicPr>
              <p:nvPr/>
            </p:nvPicPr>
            <p:blipFill>
              <a:blip r:embed="rId3"/>
              <a:srcRect l="49399" t="22293" r="38898" b="71706"/>
              <a:stretch>
                <a:fillRect/>
              </a:stretch>
            </p:blipFill>
            <p:spPr bwMode="auto">
              <a:xfrm>
                <a:off x="2592" y="2976"/>
                <a:ext cx="240" cy="168"/>
              </a:xfrm>
              <a:prstGeom prst="rect">
                <a:avLst/>
              </a:prstGeom>
              <a:noFill/>
            </p:spPr>
          </p:pic>
          <p:pic>
            <p:nvPicPr>
              <p:cNvPr id="64" name="Picture 49" descr="violin"/>
              <p:cNvPicPr>
                <a:picLocks noChangeAspect="1" noChangeArrowheads="1"/>
              </p:cNvPicPr>
              <p:nvPr/>
            </p:nvPicPr>
            <p:blipFill>
              <a:blip r:embed="rId5"/>
              <a:srcRect t="76233"/>
              <a:stretch>
                <a:fillRect/>
              </a:stretch>
            </p:blipFill>
            <p:spPr bwMode="auto">
              <a:xfrm>
                <a:off x="2832" y="2976"/>
                <a:ext cx="336" cy="174"/>
              </a:xfrm>
              <a:prstGeom prst="rect">
                <a:avLst/>
              </a:prstGeom>
              <a:noFill/>
            </p:spPr>
          </p:pic>
          <p:pic>
            <p:nvPicPr>
              <p:cNvPr id="65" name="Picture 50" descr="ermine"/>
              <p:cNvPicPr>
                <a:picLocks noChangeAspect="1" noChangeArrowheads="1"/>
              </p:cNvPicPr>
              <p:nvPr/>
            </p:nvPicPr>
            <p:blipFill>
              <a:blip r:embed="rId3"/>
              <a:srcRect l="50569" t="17148" r="37727" b="76851"/>
              <a:stretch>
                <a:fillRect/>
              </a:stretch>
            </p:blipFill>
            <p:spPr bwMode="auto">
              <a:xfrm>
                <a:off x="5280" y="2963"/>
                <a:ext cx="240" cy="168"/>
              </a:xfrm>
              <a:prstGeom prst="rect">
                <a:avLst/>
              </a:prstGeom>
              <a:noFill/>
            </p:spPr>
          </p:pic>
          <p:pic>
            <p:nvPicPr>
              <p:cNvPr id="66" name="Picture 51" descr="bicycle"/>
              <p:cNvPicPr>
                <a:picLocks noChangeAspect="1" noChangeArrowheads="1"/>
              </p:cNvPicPr>
              <p:nvPr/>
            </p:nvPicPr>
            <p:blipFill>
              <a:blip r:embed="rId4"/>
              <a:srcRect l="20000" r="55000" b="54236"/>
              <a:stretch>
                <a:fillRect/>
              </a:stretch>
            </p:blipFill>
            <p:spPr bwMode="auto">
              <a:xfrm>
                <a:off x="4224" y="2953"/>
                <a:ext cx="197" cy="215"/>
              </a:xfrm>
              <a:prstGeom prst="rect">
                <a:avLst/>
              </a:prstGeom>
              <a:noFill/>
            </p:spPr>
          </p:pic>
          <p:pic>
            <p:nvPicPr>
              <p:cNvPr id="67" name="Picture 52" descr="ermine"/>
              <p:cNvPicPr>
                <a:picLocks noChangeAspect="1" noChangeArrowheads="1"/>
              </p:cNvPicPr>
              <p:nvPr/>
            </p:nvPicPr>
            <p:blipFill>
              <a:blip r:embed="rId3"/>
              <a:srcRect l="49399" t="22293" r="38898" b="71706"/>
              <a:stretch>
                <a:fillRect/>
              </a:stretch>
            </p:blipFill>
            <p:spPr bwMode="auto">
              <a:xfrm>
                <a:off x="4560" y="2953"/>
                <a:ext cx="240" cy="168"/>
              </a:xfrm>
              <a:prstGeom prst="rect">
                <a:avLst/>
              </a:prstGeom>
              <a:noFill/>
            </p:spPr>
          </p:pic>
          <p:pic>
            <p:nvPicPr>
              <p:cNvPr id="68" name="Picture 53" descr="violin"/>
              <p:cNvPicPr>
                <a:picLocks noChangeAspect="1" noChangeArrowheads="1"/>
              </p:cNvPicPr>
              <p:nvPr/>
            </p:nvPicPr>
            <p:blipFill>
              <a:blip r:embed="rId5"/>
              <a:srcRect t="76233"/>
              <a:stretch>
                <a:fillRect/>
              </a:stretch>
            </p:blipFill>
            <p:spPr bwMode="auto">
              <a:xfrm>
                <a:off x="4848" y="2976"/>
                <a:ext cx="336" cy="174"/>
              </a:xfrm>
              <a:prstGeom prst="rect">
                <a:avLst/>
              </a:prstGeom>
              <a:noFill/>
            </p:spPr>
          </p:pic>
        </p:grpSp>
        <p:pic>
          <p:nvPicPr>
            <p:cNvPr id="69" name="Picture 54" descr="DaVinci_face_onl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8747" y="2979737"/>
              <a:ext cx="581025" cy="719137"/>
            </a:xfrm>
            <a:prstGeom prst="rect">
              <a:avLst/>
            </a:prstGeom>
            <a:noFill/>
          </p:spPr>
        </p:pic>
        <p:pic>
          <p:nvPicPr>
            <p:cNvPr id="70" name="Picture 55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23142" y="3044031"/>
              <a:ext cx="990600" cy="590550"/>
            </a:xfrm>
            <a:prstGeom prst="rect">
              <a:avLst/>
            </a:prstGeom>
            <a:noFill/>
          </p:spPr>
        </p:pic>
        <p:pic>
          <p:nvPicPr>
            <p:cNvPr id="71" name="Picture 56" descr="violi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2301100">
              <a:off x="7058391" y="2803078"/>
              <a:ext cx="384175" cy="917575"/>
            </a:xfrm>
            <a:prstGeom prst="rect">
              <a:avLst/>
            </a:prstGeom>
            <a:noFill/>
          </p:spPr>
        </p:pic>
        <p:sp>
          <p:nvSpPr>
            <p:cNvPr id="72" name="Text Box 20"/>
            <p:cNvSpPr txBox="1">
              <a:spLocks noChangeArrowheads="1"/>
            </p:cNvSpPr>
            <p:nvPr/>
          </p:nvSpPr>
          <p:spPr bwMode="auto">
            <a:xfrm rot="16200000">
              <a:off x="-488950" y="3467894"/>
              <a:ext cx="12985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frequency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1320557" y="4124365"/>
            <a:ext cx="823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Times New Roman" pitchFamily="18" charset="0"/>
              </a:rPr>
              <a:t>Person</a:t>
            </a:r>
            <a:endParaRPr lang="en-US" dirty="0"/>
          </a:p>
        </p:txBody>
      </p:sp>
      <p:sp>
        <p:nvSpPr>
          <p:cNvPr id="76" name="矩形 75"/>
          <p:cNvSpPr/>
          <p:nvPr/>
        </p:nvSpPr>
        <p:spPr>
          <a:xfrm>
            <a:off x="4394078" y="4948774"/>
            <a:ext cx="574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Times New Roman" pitchFamily="18" charset="0"/>
              </a:rPr>
              <a:t>Bike</a:t>
            </a:r>
            <a:endParaRPr lang="en-US" dirty="0"/>
          </a:p>
        </p:txBody>
      </p:sp>
      <p:sp>
        <p:nvSpPr>
          <p:cNvPr id="105" name="矩形 104"/>
          <p:cNvSpPr/>
          <p:nvPr/>
        </p:nvSpPr>
        <p:spPr>
          <a:xfrm>
            <a:off x="6882864" y="3722727"/>
            <a:ext cx="71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Times New Roman" pitchFamily="18" charset="0"/>
              </a:rPr>
              <a:t>Violin</a:t>
            </a:r>
            <a:endParaRPr lang="en-US" dirty="0"/>
          </a:p>
        </p:txBody>
      </p:sp>
      <p:sp>
        <p:nvSpPr>
          <p:cNvPr id="73" name="矩形 72"/>
          <p:cNvSpPr/>
          <p:nvPr/>
        </p:nvSpPr>
        <p:spPr>
          <a:xfrm>
            <a:off x="905119" y="6256553"/>
            <a:ext cx="769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L. Fei-Fei; R. Fergus &amp; A.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Torralba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"Recognizing and Learning Object Categories, CVPR 2007 short course”</a:t>
            </a:r>
            <a:endParaRPr lang="en-US" dirty="0"/>
          </a:p>
        </p:txBody>
      </p:sp>
      <p:sp>
        <p:nvSpPr>
          <p:cNvPr id="7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Bag of Words/Features</a:t>
            </a:r>
          </a:p>
        </p:txBody>
      </p:sp>
    </p:spTree>
    <p:extLst>
      <p:ext uri="{BB962C8B-B14F-4D97-AF65-F5344CB8AC3E}">
        <p14:creationId xmlns:p14="http://schemas.microsoft.com/office/powerpoint/2010/main" val="3569994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382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Drawback: The important spatial/location information of visual words is ignored.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Three different images have equal frequencies of visual words.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grpSp>
        <p:nvGrpSpPr>
          <p:cNvPr id="75" name="组合 74"/>
          <p:cNvGrpSpPr/>
          <p:nvPr/>
        </p:nvGrpSpPr>
        <p:grpSpPr>
          <a:xfrm>
            <a:off x="152400" y="3773487"/>
            <a:ext cx="2914772" cy="2170113"/>
            <a:chOff x="-38100" y="2782888"/>
            <a:chExt cx="2914772" cy="2170113"/>
          </a:xfrm>
        </p:grpSpPr>
        <p:grpSp>
          <p:nvGrpSpPr>
            <p:cNvPr id="76" name="Group 23"/>
            <p:cNvGrpSpPr>
              <a:grpSpLocks/>
            </p:cNvGrpSpPr>
            <p:nvPr/>
          </p:nvGrpSpPr>
          <p:grpSpPr bwMode="auto">
            <a:xfrm>
              <a:off x="362072" y="2782888"/>
              <a:ext cx="2514600" cy="2170113"/>
              <a:chOff x="144" y="1801"/>
              <a:chExt cx="1584" cy="1367"/>
            </a:xfrm>
          </p:grpSpPr>
          <p:sp>
            <p:nvSpPr>
              <p:cNvPr id="89" name="Rectangle 32"/>
              <p:cNvSpPr>
                <a:spLocks noChangeArrowheads="1"/>
              </p:cNvSpPr>
              <p:nvPr/>
            </p:nvSpPr>
            <p:spPr bwMode="auto">
              <a:xfrm>
                <a:off x="960" y="2809"/>
                <a:ext cx="96" cy="96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Rectangle 33"/>
              <p:cNvSpPr>
                <a:spLocks noChangeArrowheads="1"/>
              </p:cNvSpPr>
              <p:nvPr/>
            </p:nvSpPr>
            <p:spPr bwMode="auto">
              <a:xfrm>
                <a:off x="384" y="2809"/>
                <a:ext cx="96" cy="96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Rectangle 34"/>
              <p:cNvSpPr>
                <a:spLocks noChangeArrowheads="1"/>
              </p:cNvSpPr>
              <p:nvPr/>
            </p:nvSpPr>
            <p:spPr bwMode="auto">
              <a:xfrm>
                <a:off x="672" y="1897"/>
                <a:ext cx="96" cy="1008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Rectangle 35"/>
              <p:cNvSpPr>
                <a:spLocks noChangeArrowheads="1"/>
              </p:cNvSpPr>
              <p:nvPr/>
            </p:nvSpPr>
            <p:spPr bwMode="auto">
              <a:xfrm>
                <a:off x="1392" y="2185"/>
                <a:ext cx="96" cy="720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36"/>
              <p:cNvSpPr>
                <a:spLocks noChangeShapeType="1"/>
              </p:cNvSpPr>
              <p:nvPr/>
            </p:nvSpPr>
            <p:spPr bwMode="auto">
              <a:xfrm>
                <a:off x="144" y="2905"/>
                <a:ext cx="15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37"/>
              <p:cNvSpPr>
                <a:spLocks noChangeShapeType="1"/>
              </p:cNvSpPr>
              <p:nvPr/>
            </p:nvSpPr>
            <p:spPr bwMode="auto">
              <a:xfrm flipV="1">
                <a:off x="144" y="1801"/>
                <a:ext cx="0" cy="110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95" name="Picture 38" descr="ermine"/>
              <p:cNvPicPr>
                <a:picLocks noChangeAspect="1" noChangeArrowheads="1"/>
              </p:cNvPicPr>
              <p:nvPr/>
            </p:nvPicPr>
            <p:blipFill>
              <a:blip r:embed="rId3"/>
              <a:srcRect l="50569" t="17148" r="37727" b="76851"/>
              <a:stretch>
                <a:fillRect/>
              </a:stretch>
            </p:blipFill>
            <p:spPr bwMode="auto">
              <a:xfrm>
                <a:off x="1296" y="2963"/>
                <a:ext cx="240" cy="168"/>
              </a:xfrm>
              <a:prstGeom prst="rect">
                <a:avLst/>
              </a:prstGeom>
              <a:noFill/>
            </p:spPr>
          </p:pic>
          <p:pic>
            <p:nvPicPr>
              <p:cNvPr id="96" name="Picture 39" descr="bicycle"/>
              <p:cNvPicPr>
                <a:picLocks noChangeAspect="1" noChangeArrowheads="1"/>
              </p:cNvPicPr>
              <p:nvPr/>
            </p:nvPicPr>
            <p:blipFill>
              <a:blip r:embed="rId4"/>
              <a:srcRect l="20000" r="55000" b="54236"/>
              <a:stretch>
                <a:fillRect/>
              </a:stretch>
            </p:blipFill>
            <p:spPr bwMode="auto">
              <a:xfrm>
                <a:off x="288" y="2953"/>
                <a:ext cx="197" cy="215"/>
              </a:xfrm>
              <a:prstGeom prst="rect">
                <a:avLst/>
              </a:prstGeom>
              <a:noFill/>
            </p:spPr>
          </p:pic>
          <p:pic>
            <p:nvPicPr>
              <p:cNvPr id="97" name="Picture 40" descr="ermine"/>
              <p:cNvPicPr>
                <a:picLocks noChangeAspect="1" noChangeArrowheads="1"/>
              </p:cNvPicPr>
              <p:nvPr/>
            </p:nvPicPr>
            <p:blipFill>
              <a:blip r:embed="rId3"/>
              <a:srcRect l="49399" t="22293" r="38898" b="71706"/>
              <a:stretch>
                <a:fillRect/>
              </a:stretch>
            </p:blipFill>
            <p:spPr bwMode="auto">
              <a:xfrm>
                <a:off x="576" y="2953"/>
                <a:ext cx="240" cy="168"/>
              </a:xfrm>
              <a:prstGeom prst="rect">
                <a:avLst/>
              </a:prstGeom>
              <a:noFill/>
            </p:spPr>
          </p:pic>
          <p:pic>
            <p:nvPicPr>
              <p:cNvPr id="102" name="Picture 45" descr="violin"/>
              <p:cNvPicPr>
                <a:picLocks noChangeAspect="1" noChangeArrowheads="1"/>
              </p:cNvPicPr>
              <p:nvPr/>
            </p:nvPicPr>
            <p:blipFill>
              <a:blip r:embed="rId5"/>
              <a:srcRect t="76233"/>
              <a:stretch>
                <a:fillRect/>
              </a:stretch>
            </p:blipFill>
            <p:spPr bwMode="auto">
              <a:xfrm>
                <a:off x="864" y="2976"/>
                <a:ext cx="336" cy="174"/>
              </a:xfrm>
              <a:prstGeom prst="rect">
                <a:avLst/>
              </a:prstGeom>
              <a:noFill/>
            </p:spPr>
          </p:pic>
        </p:grpSp>
        <p:sp>
          <p:nvSpPr>
            <p:cNvPr id="80" name="Text Box 20"/>
            <p:cNvSpPr txBox="1">
              <a:spLocks noChangeArrowheads="1"/>
            </p:cNvSpPr>
            <p:nvPr/>
          </p:nvSpPr>
          <p:spPr bwMode="auto">
            <a:xfrm rot="16200000">
              <a:off x="-488950" y="3467894"/>
              <a:ext cx="12985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frequency</a:t>
              </a: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2905247" y="3773487"/>
            <a:ext cx="2914772" cy="2170113"/>
            <a:chOff x="-38100" y="2782888"/>
            <a:chExt cx="2914772" cy="2170113"/>
          </a:xfrm>
        </p:grpSpPr>
        <p:grpSp>
          <p:nvGrpSpPr>
            <p:cNvPr id="112" name="Group 23"/>
            <p:cNvGrpSpPr>
              <a:grpSpLocks/>
            </p:cNvGrpSpPr>
            <p:nvPr/>
          </p:nvGrpSpPr>
          <p:grpSpPr bwMode="auto">
            <a:xfrm>
              <a:off x="362072" y="2782888"/>
              <a:ext cx="2514600" cy="2170113"/>
              <a:chOff x="144" y="1801"/>
              <a:chExt cx="1584" cy="1367"/>
            </a:xfrm>
          </p:grpSpPr>
          <p:sp>
            <p:nvSpPr>
              <p:cNvPr id="114" name="Rectangle 32"/>
              <p:cNvSpPr>
                <a:spLocks noChangeArrowheads="1"/>
              </p:cNvSpPr>
              <p:nvPr/>
            </p:nvSpPr>
            <p:spPr bwMode="auto">
              <a:xfrm>
                <a:off x="960" y="2809"/>
                <a:ext cx="96" cy="96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Rectangle 33"/>
              <p:cNvSpPr>
                <a:spLocks noChangeArrowheads="1"/>
              </p:cNvSpPr>
              <p:nvPr/>
            </p:nvSpPr>
            <p:spPr bwMode="auto">
              <a:xfrm>
                <a:off x="384" y="2809"/>
                <a:ext cx="96" cy="96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Rectangle 34"/>
              <p:cNvSpPr>
                <a:spLocks noChangeArrowheads="1"/>
              </p:cNvSpPr>
              <p:nvPr/>
            </p:nvSpPr>
            <p:spPr bwMode="auto">
              <a:xfrm>
                <a:off x="672" y="1897"/>
                <a:ext cx="96" cy="1008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Rectangle 35"/>
              <p:cNvSpPr>
                <a:spLocks noChangeArrowheads="1"/>
              </p:cNvSpPr>
              <p:nvPr/>
            </p:nvSpPr>
            <p:spPr bwMode="auto">
              <a:xfrm>
                <a:off x="1392" y="2185"/>
                <a:ext cx="96" cy="720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Line 36"/>
              <p:cNvSpPr>
                <a:spLocks noChangeShapeType="1"/>
              </p:cNvSpPr>
              <p:nvPr/>
            </p:nvSpPr>
            <p:spPr bwMode="auto">
              <a:xfrm>
                <a:off x="144" y="2905"/>
                <a:ext cx="15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37"/>
              <p:cNvSpPr>
                <a:spLocks noChangeShapeType="1"/>
              </p:cNvSpPr>
              <p:nvPr/>
            </p:nvSpPr>
            <p:spPr bwMode="auto">
              <a:xfrm flipV="1">
                <a:off x="144" y="1801"/>
                <a:ext cx="0" cy="110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20" name="Picture 38" descr="ermine"/>
              <p:cNvPicPr>
                <a:picLocks noChangeAspect="1" noChangeArrowheads="1"/>
              </p:cNvPicPr>
              <p:nvPr/>
            </p:nvPicPr>
            <p:blipFill>
              <a:blip r:embed="rId3"/>
              <a:srcRect l="50569" t="17148" r="37727" b="76851"/>
              <a:stretch>
                <a:fillRect/>
              </a:stretch>
            </p:blipFill>
            <p:spPr bwMode="auto">
              <a:xfrm>
                <a:off x="1296" y="2963"/>
                <a:ext cx="240" cy="168"/>
              </a:xfrm>
              <a:prstGeom prst="rect">
                <a:avLst/>
              </a:prstGeom>
              <a:noFill/>
            </p:spPr>
          </p:pic>
          <p:pic>
            <p:nvPicPr>
              <p:cNvPr id="121" name="Picture 39" descr="bicycle"/>
              <p:cNvPicPr>
                <a:picLocks noChangeAspect="1" noChangeArrowheads="1"/>
              </p:cNvPicPr>
              <p:nvPr/>
            </p:nvPicPr>
            <p:blipFill>
              <a:blip r:embed="rId4"/>
              <a:srcRect l="20000" r="55000" b="54236"/>
              <a:stretch>
                <a:fillRect/>
              </a:stretch>
            </p:blipFill>
            <p:spPr bwMode="auto">
              <a:xfrm>
                <a:off x="288" y="2953"/>
                <a:ext cx="197" cy="215"/>
              </a:xfrm>
              <a:prstGeom prst="rect">
                <a:avLst/>
              </a:prstGeom>
              <a:noFill/>
            </p:spPr>
          </p:pic>
          <p:pic>
            <p:nvPicPr>
              <p:cNvPr id="122" name="Picture 40" descr="ermine"/>
              <p:cNvPicPr>
                <a:picLocks noChangeAspect="1" noChangeArrowheads="1"/>
              </p:cNvPicPr>
              <p:nvPr/>
            </p:nvPicPr>
            <p:blipFill>
              <a:blip r:embed="rId3"/>
              <a:srcRect l="49399" t="22293" r="38898" b="71706"/>
              <a:stretch>
                <a:fillRect/>
              </a:stretch>
            </p:blipFill>
            <p:spPr bwMode="auto">
              <a:xfrm>
                <a:off x="576" y="2953"/>
                <a:ext cx="240" cy="168"/>
              </a:xfrm>
              <a:prstGeom prst="rect">
                <a:avLst/>
              </a:prstGeom>
              <a:noFill/>
            </p:spPr>
          </p:pic>
          <p:pic>
            <p:nvPicPr>
              <p:cNvPr id="123" name="Picture 45" descr="violin"/>
              <p:cNvPicPr>
                <a:picLocks noChangeAspect="1" noChangeArrowheads="1"/>
              </p:cNvPicPr>
              <p:nvPr/>
            </p:nvPicPr>
            <p:blipFill>
              <a:blip r:embed="rId5"/>
              <a:srcRect t="76233"/>
              <a:stretch>
                <a:fillRect/>
              </a:stretch>
            </p:blipFill>
            <p:spPr bwMode="auto">
              <a:xfrm>
                <a:off x="864" y="2976"/>
                <a:ext cx="336" cy="174"/>
              </a:xfrm>
              <a:prstGeom prst="rect">
                <a:avLst/>
              </a:prstGeom>
              <a:noFill/>
            </p:spPr>
          </p:pic>
        </p:grpSp>
        <p:sp>
          <p:nvSpPr>
            <p:cNvPr id="113" name="Text Box 20"/>
            <p:cNvSpPr txBox="1">
              <a:spLocks noChangeArrowheads="1"/>
            </p:cNvSpPr>
            <p:nvPr/>
          </p:nvSpPr>
          <p:spPr bwMode="auto">
            <a:xfrm rot="16200000">
              <a:off x="-488950" y="3467894"/>
              <a:ext cx="12985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frequency</a:t>
              </a: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5696072" y="3773487"/>
            <a:ext cx="2914772" cy="2170113"/>
            <a:chOff x="-38100" y="2782888"/>
            <a:chExt cx="2914772" cy="2170113"/>
          </a:xfrm>
        </p:grpSpPr>
        <p:grpSp>
          <p:nvGrpSpPr>
            <p:cNvPr id="125" name="Group 23"/>
            <p:cNvGrpSpPr>
              <a:grpSpLocks/>
            </p:cNvGrpSpPr>
            <p:nvPr/>
          </p:nvGrpSpPr>
          <p:grpSpPr bwMode="auto">
            <a:xfrm>
              <a:off x="362072" y="2782888"/>
              <a:ext cx="2514600" cy="2170113"/>
              <a:chOff x="144" y="1801"/>
              <a:chExt cx="1584" cy="1367"/>
            </a:xfrm>
          </p:grpSpPr>
          <p:sp>
            <p:nvSpPr>
              <p:cNvPr id="127" name="Rectangle 32"/>
              <p:cNvSpPr>
                <a:spLocks noChangeArrowheads="1"/>
              </p:cNvSpPr>
              <p:nvPr/>
            </p:nvSpPr>
            <p:spPr bwMode="auto">
              <a:xfrm>
                <a:off x="960" y="2809"/>
                <a:ext cx="96" cy="96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Rectangle 33"/>
              <p:cNvSpPr>
                <a:spLocks noChangeArrowheads="1"/>
              </p:cNvSpPr>
              <p:nvPr/>
            </p:nvSpPr>
            <p:spPr bwMode="auto">
              <a:xfrm>
                <a:off x="384" y="2809"/>
                <a:ext cx="96" cy="96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Rectangle 34"/>
              <p:cNvSpPr>
                <a:spLocks noChangeArrowheads="1"/>
              </p:cNvSpPr>
              <p:nvPr/>
            </p:nvSpPr>
            <p:spPr bwMode="auto">
              <a:xfrm>
                <a:off x="672" y="1897"/>
                <a:ext cx="96" cy="1008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Rectangle 35"/>
              <p:cNvSpPr>
                <a:spLocks noChangeArrowheads="1"/>
              </p:cNvSpPr>
              <p:nvPr/>
            </p:nvSpPr>
            <p:spPr bwMode="auto">
              <a:xfrm>
                <a:off x="1392" y="2185"/>
                <a:ext cx="96" cy="720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Line 36"/>
              <p:cNvSpPr>
                <a:spLocks noChangeShapeType="1"/>
              </p:cNvSpPr>
              <p:nvPr/>
            </p:nvSpPr>
            <p:spPr bwMode="auto">
              <a:xfrm>
                <a:off x="144" y="2905"/>
                <a:ext cx="15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37"/>
              <p:cNvSpPr>
                <a:spLocks noChangeShapeType="1"/>
              </p:cNvSpPr>
              <p:nvPr/>
            </p:nvSpPr>
            <p:spPr bwMode="auto">
              <a:xfrm flipV="1">
                <a:off x="144" y="1801"/>
                <a:ext cx="0" cy="110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33" name="Picture 38" descr="ermine"/>
              <p:cNvPicPr>
                <a:picLocks noChangeAspect="1" noChangeArrowheads="1"/>
              </p:cNvPicPr>
              <p:nvPr/>
            </p:nvPicPr>
            <p:blipFill>
              <a:blip r:embed="rId3"/>
              <a:srcRect l="50569" t="17148" r="37727" b="76851"/>
              <a:stretch>
                <a:fillRect/>
              </a:stretch>
            </p:blipFill>
            <p:spPr bwMode="auto">
              <a:xfrm>
                <a:off x="1296" y="2963"/>
                <a:ext cx="240" cy="168"/>
              </a:xfrm>
              <a:prstGeom prst="rect">
                <a:avLst/>
              </a:prstGeom>
              <a:noFill/>
            </p:spPr>
          </p:pic>
          <p:pic>
            <p:nvPicPr>
              <p:cNvPr id="134" name="Picture 39" descr="bicycle"/>
              <p:cNvPicPr>
                <a:picLocks noChangeAspect="1" noChangeArrowheads="1"/>
              </p:cNvPicPr>
              <p:nvPr/>
            </p:nvPicPr>
            <p:blipFill>
              <a:blip r:embed="rId4"/>
              <a:srcRect l="20000" r="55000" b="54236"/>
              <a:stretch>
                <a:fillRect/>
              </a:stretch>
            </p:blipFill>
            <p:spPr bwMode="auto">
              <a:xfrm>
                <a:off x="288" y="2953"/>
                <a:ext cx="197" cy="215"/>
              </a:xfrm>
              <a:prstGeom prst="rect">
                <a:avLst/>
              </a:prstGeom>
              <a:noFill/>
            </p:spPr>
          </p:pic>
          <p:pic>
            <p:nvPicPr>
              <p:cNvPr id="135" name="Picture 40" descr="ermine"/>
              <p:cNvPicPr>
                <a:picLocks noChangeAspect="1" noChangeArrowheads="1"/>
              </p:cNvPicPr>
              <p:nvPr/>
            </p:nvPicPr>
            <p:blipFill>
              <a:blip r:embed="rId3"/>
              <a:srcRect l="49399" t="22293" r="38898" b="71706"/>
              <a:stretch>
                <a:fillRect/>
              </a:stretch>
            </p:blipFill>
            <p:spPr bwMode="auto">
              <a:xfrm>
                <a:off x="576" y="2953"/>
                <a:ext cx="240" cy="168"/>
              </a:xfrm>
              <a:prstGeom prst="rect">
                <a:avLst/>
              </a:prstGeom>
              <a:noFill/>
            </p:spPr>
          </p:pic>
          <p:pic>
            <p:nvPicPr>
              <p:cNvPr id="136" name="Picture 45" descr="violin"/>
              <p:cNvPicPr>
                <a:picLocks noChangeAspect="1" noChangeArrowheads="1"/>
              </p:cNvPicPr>
              <p:nvPr/>
            </p:nvPicPr>
            <p:blipFill>
              <a:blip r:embed="rId5"/>
              <a:srcRect t="76233"/>
              <a:stretch>
                <a:fillRect/>
              </a:stretch>
            </p:blipFill>
            <p:spPr bwMode="auto">
              <a:xfrm>
                <a:off x="864" y="2976"/>
                <a:ext cx="336" cy="174"/>
              </a:xfrm>
              <a:prstGeom prst="rect">
                <a:avLst/>
              </a:prstGeom>
              <a:noFill/>
            </p:spPr>
          </p:pic>
        </p:grpSp>
        <p:sp>
          <p:nvSpPr>
            <p:cNvPr id="126" name="Text Box 20"/>
            <p:cNvSpPr txBox="1">
              <a:spLocks noChangeArrowheads="1"/>
            </p:cNvSpPr>
            <p:nvPr/>
          </p:nvSpPr>
          <p:spPr bwMode="auto">
            <a:xfrm rot="16200000">
              <a:off x="-488950" y="3467894"/>
              <a:ext cx="12985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frequency</a:t>
              </a:r>
            </a:p>
          </p:txBody>
        </p:sp>
      </p:grpSp>
      <p:pic>
        <p:nvPicPr>
          <p:cNvPr id="137" name="Picture 54" descr="DaVinci_face_onl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266" y="3742532"/>
            <a:ext cx="581025" cy="719137"/>
          </a:xfrm>
          <a:prstGeom prst="rect">
            <a:avLst/>
          </a:prstGeom>
          <a:noFill/>
        </p:spPr>
      </p:pic>
      <p:pic>
        <p:nvPicPr>
          <p:cNvPr id="138" name="Picture 54" descr="DaVinci_face_onl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3421124" y="3778250"/>
            <a:ext cx="581025" cy="719137"/>
          </a:xfrm>
          <a:prstGeom prst="rect">
            <a:avLst/>
          </a:prstGeom>
          <a:noFill/>
        </p:spPr>
      </p:pic>
      <p:pic>
        <p:nvPicPr>
          <p:cNvPr id="140" name="Picture 54" descr="DaVinci_face_only"/>
          <p:cNvPicPr>
            <a:picLocks noChangeAspect="1" noChangeArrowheads="1"/>
          </p:cNvPicPr>
          <p:nvPr/>
        </p:nvPicPr>
        <p:blipFill rotWithShape="1">
          <a:blip r:embed="rId6" cstate="print"/>
          <a:srcRect r="43878"/>
          <a:stretch/>
        </p:blipFill>
        <p:spPr bwMode="auto">
          <a:xfrm>
            <a:off x="6520405" y="3730137"/>
            <a:ext cx="328070" cy="719137"/>
          </a:xfrm>
          <a:prstGeom prst="rect">
            <a:avLst/>
          </a:prstGeom>
          <a:noFill/>
        </p:spPr>
      </p:pic>
      <p:pic>
        <p:nvPicPr>
          <p:cNvPr id="141" name="Picture 54" descr="DaVinci_face_only"/>
          <p:cNvPicPr>
            <a:picLocks noChangeAspect="1" noChangeArrowheads="1"/>
          </p:cNvPicPr>
          <p:nvPr/>
        </p:nvPicPr>
        <p:blipFill rotWithShape="1">
          <a:blip r:embed="rId6" cstate="print"/>
          <a:srcRect l="60165"/>
          <a:stretch/>
        </p:blipFill>
        <p:spPr bwMode="auto">
          <a:xfrm>
            <a:off x="6277218" y="3730137"/>
            <a:ext cx="231455" cy="719137"/>
          </a:xfrm>
          <a:prstGeom prst="rect">
            <a:avLst/>
          </a:prstGeom>
          <a:noFill/>
        </p:spPr>
      </p:pic>
      <p:sp>
        <p:nvSpPr>
          <p:cNvPr id="50" name="矩形 49"/>
          <p:cNvSpPr/>
          <p:nvPr/>
        </p:nvSpPr>
        <p:spPr>
          <a:xfrm>
            <a:off x="905119" y="6256553"/>
            <a:ext cx="769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L. Fei-Fei; R. Fergus &amp; A.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Torralba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"Recognizing and Learning Object Categories, CVPR 2007 short course”</a:t>
            </a:r>
            <a:endParaRPr lang="en-US" dirty="0"/>
          </a:p>
        </p:txBody>
      </p:sp>
      <p:sp>
        <p:nvSpPr>
          <p:cNvPr id="51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Bag of Words/Features</a:t>
            </a:r>
          </a:p>
        </p:txBody>
      </p:sp>
    </p:spTree>
    <p:extLst>
      <p:ext uri="{BB962C8B-B14F-4D97-AF65-F5344CB8AC3E}">
        <p14:creationId xmlns:p14="http://schemas.microsoft.com/office/powerpoint/2010/main" val="748344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Motivation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Partitioning the image into increasing sub-regions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Computing histograms inside each sub-region</a:t>
            </a: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24" name="矩形 23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5" name="矩形 24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Representation</a:t>
            </a:r>
          </a:p>
        </p:txBody>
      </p:sp>
      <p:sp>
        <p:nvSpPr>
          <p:cNvPr id="26" name="矩形 25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 Training</a:t>
            </a:r>
          </a:p>
        </p:txBody>
      </p:sp>
      <p:sp>
        <p:nvSpPr>
          <p:cNvPr id="27" name="箭头: 右 26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箭头: 右 27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箭头: 右 28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855688"/>
            <a:ext cx="5791200" cy="19742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68075" t="24741" b="28462"/>
          <a:stretch/>
        </p:blipFill>
        <p:spPr>
          <a:xfrm>
            <a:off x="7004554" y="5259109"/>
            <a:ext cx="1820570" cy="53499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/>
          <a:srcRect t="21997" r="68707" b="26763"/>
          <a:stretch/>
        </p:blipFill>
        <p:spPr>
          <a:xfrm>
            <a:off x="7048798" y="4039909"/>
            <a:ext cx="1784556" cy="5858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/>
          <a:srcRect l="33802" t="23038" r="34129" b="27221"/>
          <a:stretch/>
        </p:blipFill>
        <p:spPr>
          <a:xfrm>
            <a:off x="7004554" y="4645611"/>
            <a:ext cx="1828800" cy="56866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275069" y="5879068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Times New Roman" pitchFamily="18" charset="0"/>
              </a:rPr>
              <a:t>Three level pyramid</a:t>
            </a:r>
            <a:endParaRPr lang="en-US" dirty="0"/>
          </a:p>
        </p:txBody>
      </p:sp>
      <p:sp>
        <p:nvSpPr>
          <p:cNvPr id="30" name="矩形 29"/>
          <p:cNvSpPr/>
          <p:nvPr/>
        </p:nvSpPr>
        <p:spPr>
          <a:xfrm>
            <a:off x="7032295" y="5879068"/>
            <a:ext cx="180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itchFamily="18" charset="0"/>
              </a:rPr>
              <a:t>Spatial histogram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  S.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Lazebnik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C. Schmid, J. Ponce. "Beyond Bags of Features: Spatial Pyramid Matching for Recognizing Natural Scene Categories”, In CVPR 2006.</a:t>
            </a:r>
            <a:endParaRPr lang="en-US" sz="1200" dirty="0"/>
          </a:p>
        </p:txBody>
      </p:sp>
      <p:sp>
        <p:nvSpPr>
          <p:cNvPr id="31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Beyond Bags of Features: Spatial Pyramid Matching </a:t>
            </a:r>
          </a:p>
        </p:txBody>
      </p:sp>
    </p:spTree>
    <p:extLst>
      <p:ext uri="{BB962C8B-B14F-4D97-AF65-F5344CB8AC3E}">
        <p14:creationId xmlns:p14="http://schemas.microsoft.com/office/powerpoint/2010/main" val="2353576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22508"/>
          <a:stretch/>
        </p:blipFill>
        <p:spPr>
          <a:xfrm>
            <a:off x="2446415" y="3527702"/>
            <a:ext cx="3725785" cy="2468563"/>
          </a:xfrm>
          <a:prstGeom prst="rect">
            <a:avLst/>
          </a:prstGeom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Motivation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Improve spatial pyramid matching by replacing vector quantization with sparse coding. </a:t>
            </a: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19" name="矩形 18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0" name="矩形 19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Representation</a:t>
            </a:r>
          </a:p>
        </p:txBody>
      </p:sp>
      <p:sp>
        <p:nvSpPr>
          <p:cNvPr id="30" name="矩形 29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 Training</a:t>
            </a:r>
          </a:p>
        </p:txBody>
      </p:sp>
      <p:sp>
        <p:nvSpPr>
          <p:cNvPr id="31" name="箭头: 右 30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箭头: 右 31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箭头: 右 32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"/>
          <p:cNvSpPr/>
          <p:nvPr/>
        </p:nvSpPr>
        <p:spPr>
          <a:xfrm>
            <a:off x="4275215" y="5879068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Classifier </a:t>
            </a:r>
            <a:endParaRPr lang="en-US" dirty="0"/>
          </a:p>
        </p:txBody>
      </p:sp>
      <p:sp>
        <p:nvSpPr>
          <p:cNvPr id="34" name="矩形 33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 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Jianchao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Yang, Kai Yu,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Yihong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Gong, Thomas Huang. Linear Spatial Pyramid Matching using Sparse Coding for Image Classification. In CVPR 2009.</a:t>
            </a:r>
            <a:endParaRPr lang="en-US" sz="1200" dirty="0"/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Sparse Coding Spatial Pyramid Matching </a:t>
            </a:r>
          </a:p>
        </p:txBody>
      </p:sp>
    </p:spTree>
    <p:extLst>
      <p:ext uri="{BB962C8B-B14F-4D97-AF65-F5344CB8AC3E}">
        <p14:creationId xmlns:p14="http://schemas.microsoft.com/office/powerpoint/2010/main" val="3623550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524000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Methodology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Encoding SIFT from vector quantization to sparse coding, i.e., </a:t>
            </a:r>
            <a:r>
              <a:rPr lang="en-US" altLang="zh-CN" sz="2400" dirty="0">
                <a:solidFill>
                  <a:srgbClr val="7030A0"/>
                </a:solidFill>
                <a:cs typeface="Times New Roman" pitchFamily="18" charset="0"/>
              </a:rPr>
              <a:t>overcomplete</a:t>
            </a:r>
            <a:r>
              <a:rPr lang="en-US" altLang="zh-CN" sz="2400" dirty="0">
                <a:cs typeface="Times New Roman" pitchFamily="18" charset="0"/>
              </a:rPr>
              <a:t> codebook V is </a:t>
            </a:r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automatically</a:t>
            </a:r>
            <a:r>
              <a:rPr lang="en-US" altLang="zh-CN" sz="2400" dirty="0"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off-line</a:t>
            </a:r>
            <a:r>
              <a:rPr lang="en-US" altLang="zh-CN" sz="2400" dirty="0">
                <a:cs typeface="Times New Roman" pitchFamily="18" charset="0"/>
              </a:rPr>
              <a:t> learned. </a:t>
            </a:r>
          </a:p>
          <a:p>
            <a:pPr lvl="1"/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230" y="3429000"/>
            <a:ext cx="4080370" cy="269143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20688" y="4239161"/>
            <a:ext cx="35275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Times New Roman" pitchFamily="18" charset="0"/>
              </a:rPr>
              <a:t>X is the extracted SIFT features, </a:t>
            </a:r>
          </a:p>
          <a:p>
            <a:r>
              <a:rPr lang="en-US" altLang="zh-CN" sz="2000" dirty="0">
                <a:cs typeface="Times New Roman" pitchFamily="18" charset="0"/>
              </a:rPr>
              <a:t>U</a:t>
            </a:r>
            <a:r>
              <a:rPr lang="en-US" sz="2000" dirty="0">
                <a:cs typeface="Times New Roman" pitchFamily="18" charset="0"/>
              </a:rPr>
              <a:t> is the result of applying sparse coding; Z is the </a:t>
            </a:r>
            <a:r>
              <a:rPr lang="en-US" sz="2000" b="1" dirty="0">
                <a:cs typeface="Times New Roman" pitchFamily="18" charset="0"/>
              </a:rPr>
              <a:t>max-pooled</a:t>
            </a:r>
            <a:r>
              <a:rPr lang="en-US" sz="2000" dirty="0">
                <a:cs typeface="Times New Roman" pitchFamily="18" charset="0"/>
              </a:rPr>
              <a:t> representation </a:t>
            </a:r>
            <a:r>
              <a:rPr lang="en-US" altLang="zh-CN" sz="2000" dirty="0">
                <a:cs typeface="Times New Roman" pitchFamily="18" charset="0"/>
              </a:rPr>
              <a:t>over</a:t>
            </a:r>
            <a:r>
              <a:rPr lang="en-US" sz="2000" dirty="0">
                <a:cs typeface="Times New Roman" pitchFamily="18" charset="0"/>
              </a:rPr>
              <a:t> U for X.</a:t>
            </a:r>
            <a:endParaRPr 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4724400" y="2895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The feature vector is pooled across different spatial locations over different spatial scales.</a:t>
            </a:r>
          </a:p>
        </p:txBody>
      </p:sp>
      <p:sp>
        <p:nvSpPr>
          <p:cNvPr id="22" name="矩形 21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 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Jianchao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Yang, Kai Yu,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Yihong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Gong, Thomas Huang. Linear Spatial Pyramid Matching using Sparse Coding for Image Classification. In CVPR 2009.</a:t>
            </a:r>
            <a:endParaRPr lang="en-US" sz="1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3166" r="4302"/>
          <a:stretch/>
        </p:blipFill>
        <p:spPr>
          <a:xfrm>
            <a:off x="678114" y="2872927"/>
            <a:ext cx="4006266" cy="1165674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Sparse Coding Spatial Pyramid Matching </a:t>
            </a:r>
          </a:p>
        </p:txBody>
      </p:sp>
    </p:spTree>
    <p:extLst>
      <p:ext uri="{BB962C8B-B14F-4D97-AF65-F5344CB8AC3E}">
        <p14:creationId xmlns:p14="http://schemas.microsoft.com/office/powerpoint/2010/main" val="1091906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Methodology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Visualizing the automatically learned codebook</a:t>
            </a:r>
          </a:p>
          <a:p>
            <a:pPr lvl="1"/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 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Jianchao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Yang, Kai Yu,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Yihong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Gong, Thomas Huang. Linear Spatial Pyramid Matching using Sparse Coding for Image Classification. In CVPR 2009.</a:t>
            </a:r>
            <a:endParaRPr lang="en-US" sz="1200" dirty="0"/>
          </a:p>
        </p:txBody>
      </p:sp>
      <p:pic>
        <p:nvPicPr>
          <p:cNvPr id="8194" name="Picture 2" descr="Image result for sparse co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35" y="2667000"/>
            <a:ext cx="5571540" cy="27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810459" y="5587577"/>
            <a:ext cx="5237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Times New Roman" pitchFamily="18" charset="0"/>
              </a:rPr>
              <a:t>The learned codebook from Handwritten Digit Dataset</a:t>
            </a:r>
            <a:endParaRPr lang="en-US" dirty="0"/>
          </a:p>
        </p:txBody>
      </p:sp>
      <p:pic>
        <p:nvPicPr>
          <p:cNvPr id="8196" name="Picture 4" descr="http://www.primaryobjects.com/images/digitrecognitio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42" y="3074941"/>
            <a:ext cx="24098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接箭头连接符 15"/>
          <p:cNvCxnSpPr>
            <a:cxnSpLocks/>
          </p:cNvCxnSpPr>
          <p:nvPr/>
        </p:nvCxnSpPr>
        <p:spPr>
          <a:xfrm>
            <a:off x="2819400" y="4056016"/>
            <a:ext cx="5314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Sparse Coding Spatial Pyramid Matching </a:t>
            </a:r>
          </a:p>
        </p:txBody>
      </p:sp>
    </p:spTree>
    <p:extLst>
      <p:ext uri="{BB962C8B-B14F-4D97-AF65-F5344CB8AC3E}">
        <p14:creationId xmlns:p14="http://schemas.microsoft.com/office/powerpoint/2010/main" val="684230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886700" cy="1325563"/>
          </a:xfrm>
        </p:spPr>
        <p:txBody>
          <a:bodyPr>
            <a:normAutofit/>
          </a:bodyPr>
          <a:lstStyle/>
          <a:p>
            <a:r>
              <a:rPr lang="en-US" i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Problem Definition</a:t>
            </a:r>
            <a:endParaRPr lang="en-US" i="1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D03D-62DF-47F9-ACC7-D8B1FB28A6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89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Motivation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Predict a sample’s label according to its nearest neighbors who have labels in the feature space.</a:t>
            </a: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19" name="矩形 18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0" name="矩形 19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Representation</a:t>
            </a:r>
          </a:p>
        </p:txBody>
      </p:sp>
      <p:sp>
        <p:nvSpPr>
          <p:cNvPr id="30" name="矩形 29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 Training</a:t>
            </a:r>
          </a:p>
        </p:txBody>
      </p:sp>
      <p:sp>
        <p:nvSpPr>
          <p:cNvPr id="31" name="箭头: 右 30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箭头: 右 31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箭头: 右 32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等腰三角形 75"/>
          <p:cNvSpPr/>
          <p:nvPr/>
        </p:nvSpPr>
        <p:spPr>
          <a:xfrm>
            <a:off x="2520848" y="4710114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矩形 76"/>
          <p:cNvSpPr/>
          <p:nvPr/>
        </p:nvSpPr>
        <p:spPr>
          <a:xfrm>
            <a:off x="3037295" y="4011823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椭圆 77"/>
          <p:cNvSpPr/>
          <p:nvPr/>
        </p:nvSpPr>
        <p:spPr>
          <a:xfrm>
            <a:off x="4248354" y="4623808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等腰三角形 78"/>
          <p:cNvSpPr/>
          <p:nvPr/>
        </p:nvSpPr>
        <p:spPr>
          <a:xfrm>
            <a:off x="2673248" y="4976239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等腰三角形 79"/>
          <p:cNvSpPr/>
          <p:nvPr/>
        </p:nvSpPr>
        <p:spPr>
          <a:xfrm>
            <a:off x="2188770" y="4884737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等腰三角形 80"/>
          <p:cNvSpPr/>
          <p:nvPr/>
        </p:nvSpPr>
        <p:spPr>
          <a:xfrm>
            <a:off x="2254148" y="4606133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等腰三角形 81"/>
          <p:cNvSpPr/>
          <p:nvPr/>
        </p:nvSpPr>
        <p:spPr>
          <a:xfrm>
            <a:off x="2418360" y="5151437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矩形 82"/>
          <p:cNvSpPr/>
          <p:nvPr/>
        </p:nvSpPr>
        <p:spPr>
          <a:xfrm>
            <a:off x="3389846" y="3847306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矩形 83"/>
          <p:cNvSpPr/>
          <p:nvPr/>
        </p:nvSpPr>
        <p:spPr>
          <a:xfrm>
            <a:off x="3352184" y="4157302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矩形 84"/>
          <p:cNvSpPr/>
          <p:nvPr/>
        </p:nvSpPr>
        <p:spPr>
          <a:xfrm>
            <a:off x="3443578" y="4632110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矩形 85"/>
          <p:cNvSpPr/>
          <p:nvPr/>
        </p:nvSpPr>
        <p:spPr>
          <a:xfrm>
            <a:off x="3694646" y="4011823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椭圆 86"/>
          <p:cNvSpPr/>
          <p:nvPr/>
        </p:nvSpPr>
        <p:spPr>
          <a:xfrm>
            <a:off x="4537585" y="4652383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椭圆 87"/>
          <p:cNvSpPr/>
          <p:nvPr/>
        </p:nvSpPr>
        <p:spPr>
          <a:xfrm>
            <a:off x="4287372" y="4956608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椭圆 88"/>
          <p:cNvSpPr/>
          <p:nvPr/>
        </p:nvSpPr>
        <p:spPr>
          <a:xfrm>
            <a:off x="4087347" y="5175683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椭圆 89"/>
          <p:cNvSpPr/>
          <p:nvPr/>
        </p:nvSpPr>
        <p:spPr>
          <a:xfrm>
            <a:off x="4528978" y="5221791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组合 97"/>
          <p:cNvGrpSpPr/>
          <p:nvPr/>
        </p:nvGrpSpPr>
        <p:grpSpPr>
          <a:xfrm>
            <a:off x="5334000" y="3713777"/>
            <a:ext cx="2283782" cy="369332"/>
            <a:chOff x="1357251" y="3675199"/>
            <a:chExt cx="2283782" cy="369332"/>
          </a:xfrm>
        </p:grpSpPr>
        <p:sp>
          <p:nvSpPr>
            <p:cNvPr id="5" name="等腰三角形 4"/>
            <p:cNvSpPr/>
            <p:nvPr/>
          </p:nvSpPr>
          <p:spPr>
            <a:xfrm>
              <a:off x="1357251" y="3748881"/>
              <a:ext cx="228600" cy="228600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057400" y="3782214"/>
              <a:ext cx="228600" cy="228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801647" y="3753640"/>
              <a:ext cx="247650" cy="247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58822" y="3675199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Dog</a:t>
              </a:r>
              <a:endParaRPr lang="en-US" dirty="0"/>
            </a:p>
          </p:txBody>
        </p:sp>
        <p:sp>
          <p:nvSpPr>
            <p:cNvPr id="91" name="矩形 90"/>
            <p:cNvSpPr/>
            <p:nvPr/>
          </p:nvSpPr>
          <p:spPr>
            <a:xfrm>
              <a:off x="2314133" y="3675199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Cat</a:t>
              </a:r>
              <a:endParaRPr lang="en-US" dirty="0"/>
            </a:p>
          </p:txBody>
        </p:sp>
        <p:sp>
          <p:nvSpPr>
            <p:cNvPr id="92" name="矩形 91"/>
            <p:cNvSpPr/>
            <p:nvPr/>
          </p:nvSpPr>
          <p:spPr>
            <a:xfrm>
              <a:off x="1524000" y="3675199"/>
              <a:ext cx="5180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Car</a:t>
              </a:r>
              <a:endParaRPr lang="en-US" dirty="0"/>
            </a:p>
          </p:txBody>
        </p:sp>
      </p:grpSp>
      <p:cxnSp>
        <p:nvCxnSpPr>
          <p:cNvPr id="14" name="直接箭头连接符 13"/>
          <p:cNvCxnSpPr/>
          <p:nvPr/>
        </p:nvCxnSpPr>
        <p:spPr>
          <a:xfrm>
            <a:off x="1740105" y="5684837"/>
            <a:ext cx="336529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直接箭头连接符 92"/>
          <p:cNvCxnSpPr>
            <a:cxnSpLocks/>
          </p:cNvCxnSpPr>
          <p:nvPr/>
        </p:nvCxnSpPr>
        <p:spPr>
          <a:xfrm flipV="1">
            <a:off x="1987450" y="3838794"/>
            <a:ext cx="7339" cy="1952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5" name="矩形: 圆角 94"/>
          <p:cNvSpPr/>
          <p:nvPr/>
        </p:nvSpPr>
        <p:spPr>
          <a:xfrm>
            <a:off x="3323056" y="4888550"/>
            <a:ext cx="220974" cy="2209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椭圆 95"/>
          <p:cNvSpPr/>
          <p:nvPr/>
        </p:nvSpPr>
        <p:spPr>
          <a:xfrm>
            <a:off x="2949065" y="4471606"/>
            <a:ext cx="985882" cy="951727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矩形: 圆角 96"/>
          <p:cNvSpPr/>
          <p:nvPr/>
        </p:nvSpPr>
        <p:spPr>
          <a:xfrm>
            <a:off x="5257800" y="4310470"/>
            <a:ext cx="220974" cy="2209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矩形 98"/>
          <p:cNvSpPr/>
          <p:nvPr/>
        </p:nvSpPr>
        <p:spPr>
          <a:xfrm>
            <a:off x="5486400" y="4222953"/>
            <a:ext cx="35348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Times New Roman" pitchFamily="18" charset="0"/>
              </a:rPr>
              <a:t>has  (k=1) neighbor, which is labeled as cat. Hence, this sample is predicted as cat.</a:t>
            </a:r>
            <a:endParaRPr lang="en-US" dirty="0"/>
          </a:p>
        </p:txBody>
      </p:sp>
      <p:sp>
        <p:nvSpPr>
          <p:cNvPr id="101" name="矩形 100"/>
          <p:cNvSpPr/>
          <p:nvPr/>
        </p:nvSpPr>
        <p:spPr>
          <a:xfrm>
            <a:off x="1362594" y="6311315"/>
            <a:ext cx="7005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Altman, N. S. (1992). "An introduction to kernel and nearest-neighbor nonparametric regression". In </a:t>
            </a:r>
            <a:r>
              <a:rPr lang="en-US" sz="1200" i="1" dirty="0">
                <a:solidFill>
                  <a:srgbClr val="252525"/>
                </a:solidFill>
                <a:latin typeface="Arial" panose="020B0604020202020204" pitchFamily="34" charset="0"/>
              </a:rPr>
              <a:t>The American Statistician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 </a:t>
            </a:r>
            <a:r>
              <a:rPr lang="en-US" sz="1200" b="1" dirty="0">
                <a:solidFill>
                  <a:srgbClr val="252525"/>
                </a:solidFill>
                <a:latin typeface="Arial" panose="020B0604020202020204" pitchFamily="34" charset="0"/>
              </a:rPr>
              <a:t>46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 (3): 175–185. </a:t>
            </a:r>
            <a:endParaRPr lang="en-US" sz="1200" dirty="0"/>
          </a:p>
        </p:txBody>
      </p:sp>
      <p:sp>
        <p:nvSpPr>
          <p:cNvPr id="4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K Nearest Neighbors Classifier</a:t>
            </a:r>
          </a:p>
        </p:txBody>
      </p:sp>
    </p:spTree>
    <p:extLst>
      <p:ext uri="{BB962C8B-B14F-4D97-AF65-F5344CB8AC3E}">
        <p14:creationId xmlns:p14="http://schemas.microsoft.com/office/powerpoint/2010/main" val="605883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Motivation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Predict a sample’s label according to its nearest neighbors who have labels in the feature space.</a:t>
            </a: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76" name="等腰三角形 75"/>
          <p:cNvSpPr/>
          <p:nvPr/>
        </p:nvSpPr>
        <p:spPr>
          <a:xfrm>
            <a:off x="2957639" y="4602450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矩形 76"/>
          <p:cNvSpPr/>
          <p:nvPr/>
        </p:nvSpPr>
        <p:spPr>
          <a:xfrm>
            <a:off x="2964876" y="373630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椭圆 77"/>
          <p:cNvSpPr/>
          <p:nvPr/>
        </p:nvSpPr>
        <p:spPr>
          <a:xfrm>
            <a:off x="3896458" y="4684618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等腰三角形 78"/>
          <p:cNvSpPr/>
          <p:nvPr/>
        </p:nvSpPr>
        <p:spPr>
          <a:xfrm>
            <a:off x="2620418" y="5006974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等腰三角形 79"/>
          <p:cNvSpPr/>
          <p:nvPr/>
        </p:nvSpPr>
        <p:spPr>
          <a:xfrm>
            <a:off x="2398152" y="4770437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等腰三角形 80"/>
          <p:cNvSpPr/>
          <p:nvPr/>
        </p:nvSpPr>
        <p:spPr>
          <a:xfrm>
            <a:off x="2376470" y="4434139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等腰三角形 81"/>
          <p:cNvSpPr/>
          <p:nvPr/>
        </p:nvSpPr>
        <p:spPr>
          <a:xfrm>
            <a:off x="2418360" y="5151437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矩形 82"/>
          <p:cNvSpPr/>
          <p:nvPr/>
        </p:nvSpPr>
        <p:spPr>
          <a:xfrm>
            <a:off x="3315430" y="370365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矩形 83"/>
          <p:cNvSpPr/>
          <p:nvPr/>
        </p:nvSpPr>
        <p:spPr>
          <a:xfrm>
            <a:off x="3215381" y="401643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矩形 84"/>
          <p:cNvSpPr/>
          <p:nvPr/>
        </p:nvSpPr>
        <p:spPr>
          <a:xfrm>
            <a:off x="3442763" y="4579159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矩形 85"/>
          <p:cNvSpPr/>
          <p:nvPr/>
        </p:nvSpPr>
        <p:spPr>
          <a:xfrm>
            <a:off x="3665984" y="3800383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椭圆 86"/>
          <p:cNvSpPr/>
          <p:nvPr/>
        </p:nvSpPr>
        <p:spPr>
          <a:xfrm>
            <a:off x="4344561" y="4606275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椭圆 87"/>
          <p:cNvSpPr/>
          <p:nvPr/>
        </p:nvSpPr>
        <p:spPr>
          <a:xfrm>
            <a:off x="4333286" y="4924034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椭圆 88"/>
          <p:cNvSpPr/>
          <p:nvPr/>
        </p:nvSpPr>
        <p:spPr>
          <a:xfrm>
            <a:off x="3780284" y="5119687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椭圆 89"/>
          <p:cNvSpPr/>
          <p:nvPr/>
        </p:nvSpPr>
        <p:spPr>
          <a:xfrm>
            <a:off x="4419600" y="5314950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组合 97"/>
          <p:cNvGrpSpPr/>
          <p:nvPr/>
        </p:nvGrpSpPr>
        <p:grpSpPr>
          <a:xfrm>
            <a:off x="5334000" y="3713777"/>
            <a:ext cx="2283782" cy="369332"/>
            <a:chOff x="1357251" y="3675199"/>
            <a:chExt cx="2283782" cy="369332"/>
          </a:xfrm>
        </p:grpSpPr>
        <p:sp>
          <p:nvSpPr>
            <p:cNvPr id="5" name="等腰三角形 4"/>
            <p:cNvSpPr/>
            <p:nvPr/>
          </p:nvSpPr>
          <p:spPr>
            <a:xfrm>
              <a:off x="1357251" y="3748881"/>
              <a:ext cx="228600" cy="228600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057400" y="3782214"/>
              <a:ext cx="228600" cy="228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801647" y="3753640"/>
              <a:ext cx="247650" cy="247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58822" y="3675199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Dog</a:t>
              </a:r>
              <a:endParaRPr lang="en-US" dirty="0"/>
            </a:p>
          </p:txBody>
        </p:sp>
        <p:sp>
          <p:nvSpPr>
            <p:cNvPr id="91" name="矩形 90"/>
            <p:cNvSpPr/>
            <p:nvPr/>
          </p:nvSpPr>
          <p:spPr>
            <a:xfrm>
              <a:off x="2314133" y="3675199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Cat</a:t>
              </a:r>
              <a:endParaRPr lang="en-US" dirty="0"/>
            </a:p>
          </p:txBody>
        </p:sp>
        <p:sp>
          <p:nvSpPr>
            <p:cNvPr id="92" name="矩形 91"/>
            <p:cNvSpPr/>
            <p:nvPr/>
          </p:nvSpPr>
          <p:spPr>
            <a:xfrm>
              <a:off x="1524000" y="3675199"/>
              <a:ext cx="5180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Car</a:t>
              </a:r>
              <a:endParaRPr lang="en-US" dirty="0"/>
            </a:p>
          </p:txBody>
        </p:sp>
      </p:grpSp>
      <p:cxnSp>
        <p:nvCxnSpPr>
          <p:cNvPr id="14" name="直接箭头连接符 13"/>
          <p:cNvCxnSpPr/>
          <p:nvPr/>
        </p:nvCxnSpPr>
        <p:spPr>
          <a:xfrm>
            <a:off x="1740105" y="5684837"/>
            <a:ext cx="336529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直接箭头连接符 92"/>
          <p:cNvCxnSpPr>
            <a:cxnSpLocks/>
          </p:cNvCxnSpPr>
          <p:nvPr/>
        </p:nvCxnSpPr>
        <p:spPr>
          <a:xfrm flipV="1">
            <a:off x="1987450" y="3838794"/>
            <a:ext cx="7339" cy="1952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5" name="矩形: 圆角 94"/>
          <p:cNvSpPr/>
          <p:nvPr/>
        </p:nvSpPr>
        <p:spPr>
          <a:xfrm>
            <a:off x="3413198" y="4917934"/>
            <a:ext cx="220974" cy="2209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椭圆 95"/>
          <p:cNvSpPr/>
          <p:nvPr/>
        </p:nvSpPr>
        <p:spPr>
          <a:xfrm>
            <a:off x="2858641" y="4283134"/>
            <a:ext cx="1324599" cy="1279466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矩形: 圆角 96"/>
          <p:cNvSpPr/>
          <p:nvPr/>
        </p:nvSpPr>
        <p:spPr>
          <a:xfrm>
            <a:off x="5257800" y="4310470"/>
            <a:ext cx="220974" cy="2209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矩形 98"/>
          <p:cNvSpPr/>
          <p:nvPr/>
        </p:nvSpPr>
        <p:spPr>
          <a:xfrm>
            <a:off x="5486400" y="4222953"/>
            <a:ext cx="3534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Times New Roman" pitchFamily="18" charset="0"/>
              </a:rPr>
              <a:t>has  (k=4) neighbors. Since dog has two votes, car and cat all has one. Hence, this sample is predicted as dog.</a:t>
            </a:r>
            <a:endParaRPr lang="en-US" dirty="0"/>
          </a:p>
        </p:txBody>
      </p:sp>
      <p:sp>
        <p:nvSpPr>
          <p:cNvPr id="35" name="矩形 34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Altman, N. S. (1992). "An introduction to kernel and nearest-neighbor nonparametric regression". </a:t>
            </a:r>
            <a:r>
              <a:rPr lang="en-US" sz="1200" i="1" dirty="0">
                <a:solidFill>
                  <a:srgbClr val="252525"/>
                </a:solidFill>
                <a:latin typeface="Arial" panose="020B0604020202020204" pitchFamily="34" charset="0"/>
              </a:rPr>
              <a:t>The American Statistician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 </a:t>
            </a:r>
            <a:r>
              <a:rPr lang="en-US" sz="1200" b="1" dirty="0">
                <a:solidFill>
                  <a:srgbClr val="252525"/>
                </a:solidFill>
                <a:latin typeface="Arial" panose="020B0604020202020204" pitchFamily="34" charset="0"/>
              </a:rPr>
              <a:t>46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 (3): 175–185. </a:t>
            </a:r>
            <a:endParaRPr lang="en-US" sz="1200" dirty="0"/>
          </a:p>
        </p:txBody>
      </p:sp>
      <p:sp>
        <p:nvSpPr>
          <p:cNvPr id="36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K Nearest Neighbors Classifier</a:t>
            </a:r>
          </a:p>
        </p:txBody>
      </p:sp>
    </p:spTree>
    <p:extLst>
      <p:ext uri="{BB962C8B-B14F-4D97-AF65-F5344CB8AC3E}">
        <p14:creationId xmlns:p14="http://schemas.microsoft.com/office/powerpoint/2010/main" val="637682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Drawback: How many neighbors should we count?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zh-CN" sz="2400" dirty="0">
                <a:ea typeface="宋体" charset="-122"/>
                <a:cs typeface="Times New Roman" pitchFamily="18" charset="0"/>
              </a:rPr>
              <a:t>A small neighborhood </a:t>
            </a:r>
            <a:r>
              <a:rPr lang="en-US" altLang="zh-CN" sz="2400" dirty="0">
                <a:ea typeface="宋体" charset="-122"/>
                <a:cs typeface="Times New Roman" pitchFamily="18" charset="0"/>
                <a:sym typeface="Wingdings" pitchFamily="2" charset="2"/>
              </a:rPr>
              <a:t> large variance  unreliable estimation 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zh-CN" sz="2400" dirty="0">
                <a:ea typeface="宋体" charset="-122"/>
                <a:cs typeface="Times New Roman" pitchFamily="18" charset="0"/>
                <a:sym typeface="Wingdings" pitchFamily="2" charset="2"/>
              </a:rPr>
              <a:t>A large neighborhood  large bias  inaccurate estimation</a:t>
            </a:r>
            <a:endParaRPr lang="en-US" altLang="zh-CN" sz="24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35" name="等腰三角形 34"/>
          <p:cNvSpPr/>
          <p:nvPr/>
        </p:nvSpPr>
        <p:spPr>
          <a:xfrm>
            <a:off x="2665334" y="4831050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矩形 35"/>
          <p:cNvSpPr/>
          <p:nvPr/>
        </p:nvSpPr>
        <p:spPr>
          <a:xfrm>
            <a:off x="2672571" y="396490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椭圆 36"/>
          <p:cNvSpPr/>
          <p:nvPr/>
        </p:nvSpPr>
        <p:spPr>
          <a:xfrm>
            <a:off x="3604153" y="4913218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等腰三角形 37"/>
          <p:cNvSpPr/>
          <p:nvPr/>
        </p:nvSpPr>
        <p:spPr>
          <a:xfrm>
            <a:off x="2328113" y="5235574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等腰三角形 38"/>
          <p:cNvSpPr/>
          <p:nvPr/>
        </p:nvSpPr>
        <p:spPr>
          <a:xfrm>
            <a:off x="2105847" y="4999037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等腰三角形 39"/>
          <p:cNvSpPr/>
          <p:nvPr/>
        </p:nvSpPr>
        <p:spPr>
          <a:xfrm>
            <a:off x="2084165" y="4662739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等腰三角形 40"/>
          <p:cNvSpPr/>
          <p:nvPr/>
        </p:nvSpPr>
        <p:spPr>
          <a:xfrm>
            <a:off x="2126055" y="5380037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矩形 41"/>
          <p:cNvSpPr/>
          <p:nvPr/>
        </p:nvSpPr>
        <p:spPr>
          <a:xfrm>
            <a:off x="3023125" y="393225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矩形 42"/>
          <p:cNvSpPr/>
          <p:nvPr/>
        </p:nvSpPr>
        <p:spPr>
          <a:xfrm>
            <a:off x="2923076" y="424503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矩形 43"/>
          <p:cNvSpPr/>
          <p:nvPr/>
        </p:nvSpPr>
        <p:spPr>
          <a:xfrm>
            <a:off x="3150458" y="4807759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矩形 44"/>
          <p:cNvSpPr/>
          <p:nvPr/>
        </p:nvSpPr>
        <p:spPr>
          <a:xfrm>
            <a:off x="3373679" y="4028983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椭圆 45"/>
          <p:cNvSpPr/>
          <p:nvPr/>
        </p:nvSpPr>
        <p:spPr>
          <a:xfrm>
            <a:off x="4052256" y="4834875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椭圆 46"/>
          <p:cNvSpPr/>
          <p:nvPr/>
        </p:nvSpPr>
        <p:spPr>
          <a:xfrm>
            <a:off x="4040981" y="5152634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椭圆 47"/>
          <p:cNvSpPr/>
          <p:nvPr/>
        </p:nvSpPr>
        <p:spPr>
          <a:xfrm>
            <a:off x="3487979" y="5348287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椭圆 48"/>
          <p:cNvSpPr/>
          <p:nvPr/>
        </p:nvSpPr>
        <p:spPr>
          <a:xfrm>
            <a:off x="4127295" y="5543550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直接箭头连接符 49"/>
          <p:cNvCxnSpPr>
            <a:cxnSpLocks/>
          </p:cNvCxnSpPr>
          <p:nvPr/>
        </p:nvCxnSpPr>
        <p:spPr>
          <a:xfrm flipV="1">
            <a:off x="1695145" y="4067394"/>
            <a:ext cx="7339" cy="1952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矩形: 圆角 50"/>
          <p:cNvSpPr/>
          <p:nvPr/>
        </p:nvSpPr>
        <p:spPr>
          <a:xfrm>
            <a:off x="3120893" y="5146534"/>
            <a:ext cx="220974" cy="2209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椭圆 51"/>
          <p:cNvSpPr/>
          <p:nvPr/>
        </p:nvSpPr>
        <p:spPr>
          <a:xfrm>
            <a:off x="2566336" y="4511734"/>
            <a:ext cx="1324599" cy="1279466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直接箭头连接符 52"/>
          <p:cNvCxnSpPr/>
          <p:nvPr/>
        </p:nvCxnSpPr>
        <p:spPr>
          <a:xfrm>
            <a:off x="1447800" y="5913437"/>
            <a:ext cx="336529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等腰三角形 53"/>
          <p:cNvSpPr/>
          <p:nvPr/>
        </p:nvSpPr>
        <p:spPr>
          <a:xfrm>
            <a:off x="6277974" y="4831050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矩形 54"/>
          <p:cNvSpPr/>
          <p:nvPr/>
        </p:nvSpPr>
        <p:spPr>
          <a:xfrm>
            <a:off x="6246044" y="439743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椭圆 55"/>
          <p:cNvSpPr/>
          <p:nvPr/>
        </p:nvSpPr>
        <p:spPr>
          <a:xfrm>
            <a:off x="7216793" y="4913218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等腰三角形 56"/>
          <p:cNvSpPr/>
          <p:nvPr/>
        </p:nvSpPr>
        <p:spPr>
          <a:xfrm>
            <a:off x="5390358" y="5291597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等腰三角形 57"/>
          <p:cNvSpPr/>
          <p:nvPr/>
        </p:nvSpPr>
        <p:spPr>
          <a:xfrm>
            <a:off x="5627859" y="4976019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等腰三角形 58"/>
          <p:cNvSpPr/>
          <p:nvPr/>
        </p:nvSpPr>
        <p:spPr>
          <a:xfrm>
            <a:off x="5696805" y="4662739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等腰三角形 59"/>
          <p:cNvSpPr/>
          <p:nvPr/>
        </p:nvSpPr>
        <p:spPr>
          <a:xfrm>
            <a:off x="5738695" y="5380037"/>
            <a:ext cx="228600" cy="228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矩形 60"/>
          <p:cNvSpPr/>
          <p:nvPr/>
        </p:nvSpPr>
        <p:spPr>
          <a:xfrm>
            <a:off x="6845676" y="4018038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矩形 61"/>
          <p:cNvSpPr/>
          <p:nvPr/>
        </p:nvSpPr>
        <p:spPr>
          <a:xfrm>
            <a:off x="6535716" y="424503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矩形 62"/>
          <p:cNvSpPr/>
          <p:nvPr/>
        </p:nvSpPr>
        <p:spPr>
          <a:xfrm>
            <a:off x="6763098" y="4807759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矩形 63"/>
          <p:cNvSpPr/>
          <p:nvPr/>
        </p:nvSpPr>
        <p:spPr>
          <a:xfrm>
            <a:off x="7135348" y="4261626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椭圆 64"/>
          <p:cNvSpPr/>
          <p:nvPr/>
        </p:nvSpPr>
        <p:spPr>
          <a:xfrm>
            <a:off x="7547057" y="4870868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椭圆 65"/>
          <p:cNvSpPr/>
          <p:nvPr/>
        </p:nvSpPr>
        <p:spPr>
          <a:xfrm>
            <a:off x="7653621" y="5152634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椭圆 66"/>
          <p:cNvSpPr/>
          <p:nvPr/>
        </p:nvSpPr>
        <p:spPr>
          <a:xfrm>
            <a:off x="7100619" y="5348287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椭圆 67"/>
          <p:cNvSpPr/>
          <p:nvPr/>
        </p:nvSpPr>
        <p:spPr>
          <a:xfrm>
            <a:off x="7653621" y="4488649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直接箭头连接符 68"/>
          <p:cNvCxnSpPr>
            <a:cxnSpLocks/>
          </p:cNvCxnSpPr>
          <p:nvPr/>
        </p:nvCxnSpPr>
        <p:spPr>
          <a:xfrm flipV="1">
            <a:off x="5307785" y="4067394"/>
            <a:ext cx="7339" cy="1952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矩形: 圆角 69"/>
          <p:cNvSpPr/>
          <p:nvPr/>
        </p:nvSpPr>
        <p:spPr>
          <a:xfrm>
            <a:off x="6733533" y="5146534"/>
            <a:ext cx="220974" cy="2209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椭圆 70"/>
          <p:cNvSpPr/>
          <p:nvPr/>
        </p:nvSpPr>
        <p:spPr>
          <a:xfrm>
            <a:off x="6042528" y="3932254"/>
            <a:ext cx="2187071" cy="1858946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直接箭头连接符 71"/>
          <p:cNvCxnSpPr/>
          <p:nvPr/>
        </p:nvCxnSpPr>
        <p:spPr>
          <a:xfrm>
            <a:off x="5060440" y="5913437"/>
            <a:ext cx="336529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椭圆 72"/>
          <p:cNvSpPr/>
          <p:nvPr/>
        </p:nvSpPr>
        <p:spPr>
          <a:xfrm>
            <a:off x="7328981" y="5167772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椭圆 73"/>
          <p:cNvSpPr/>
          <p:nvPr/>
        </p:nvSpPr>
        <p:spPr>
          <a:xfrm>
            <a:off x="7348269" y="5472112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椭圆 74"/>
          <p:cNvSpPr/>
          <p:nvPr/>
        </p:nvSpPr>
        <p:spPr>
          <a:xfrm>
            <a:off x="7336586" y="4588651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矩形 93"/>
          <p:cNvSpPr/>
          <p:nvPr/>
        </p:nvSpPr>
        <p:spPr>
          <a:xfrm>
            <a:off x="6845676" y="4295683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椭圆 99"/>
          <p:cNvSpPr/>
          <p:nvPr/>
        </p:nvSpPr>
        <p:spPr>
          <a:xfrm>
            <a:off x="7901271" y="5005512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椭圆 100"/>
          <p:cNvSpPr/>
          <p:nvPr/>
        </p:nvSpPr>
        <p:spPr>
          <a:xfrm>
            <a:off x="7848600" y="4705350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椭圆 101"/>
          <p:cNvSpPr/>
          <p:nvPr/>
        </p:nvSpPr>
        <p:spPr>
          <a:xfrm>
            <a:off x="7543800" y="4191000"/>
            <a:ext cx="247650" cy="247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矩形 102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Altman, N. S. (1992). "An introduction to kernel and nearest-neighbor nonparametric regression". </a:t>
            </a:r>
            <a:r>
              <a:rPr lang="en-US" sz="1200" i="1" dirty="0">
                <a:solidFill>
                  <a:srgbClr val="252525"/>
                </a:solidFill>
                <a:latin typeface="Arial" panose="020B0604020202020204" pitchFamily="34" charset="0"/>
              </a:rPr>
              <a:t>The American Statistician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 </a:t>
            </a:r>
            <a:r>
              <a:rPr lang="en-US" sz="1200" b="1" dirty="0">
                <a:solidFill>
                  <a:srgbClr val="252525"/>
                </a:solidFill>
                <a:latin typeface="Arial" panose="020B0604020202020204" pitchFamily="34" charset="0"/>
              </a:rPr>
              <a:t>46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 (3): 175–185. </a:t>
            </a:r>
            <a:endParaRPr lang="en-US" sz="1200" dirty="0"/>
          </a:p>
        </p:txBody>
      </p:sp>
      <p:sp>
        <p:nvSpPr>
          <p:cNvPr id="76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K Nearest Neighbors Classifier</a:t>
            </a:r>
          </a:p>
        </p:txBody>
      </p:sp>
    </p:spTree>
    <p:extLst>
      <p:ext uri="{BB962C8B-B14F-4D97-AF65-F5344CB8AC3E}">
        <p14:creationId xmlns:p14="http://schemas.microsoft.com/office/powerpoint/2010/main" val="4010082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951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Motivation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Estimate category label y for the input sample x according the </a:t>
            </a:r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conditional distribution</a:t>
            </a:r>
            <a:r>
              <a:rPr lang="en-US" altLang="zh-CN" sz="2400" dirty="0">
                <a:cs typeface="Times New Roman" pitchFamily="18" charset="0"/>
              </a:rPr>
              <a:t> P(y | x). </a:t>
            </a:r>
          </a:p>
          <a:p>
            <a:pPr marL="457200" lvl="1" indent="0"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lvl="1"/>
            <a:r>
              <a:rPr lang="en-US" altLang="zh-CN" sz="2400" dirty="0">
                <a:cs typeface="Times New Roman" pitchFamily="18" charset="0"/>
              </a:rPr>
              <a:t>Assume only two categories y = 0 and y = 1 and the model parameter w.  Then, the classifier is denoted as P(y | x; w).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   Note that we have p(y = 1 | x; w) + p(y = 0 | x; w)  = 1</a:t>
            </a:r>
            <a:endParaRPr lang="en-US" altLang="zh-CN" sz="2000" dirty="0">
              <a:cs typeface="Times New Roman" pitchFamily="18" charset="0"/>
            </a:endParaRPr>
          </a:p>
          <a:p>
            <a:pPr lvl="1"/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19" name="矩形 18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0" name="矩形 19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Representation</a:t>
            </a:r>
          </a:p>
        </p:txBody>
      </p:sp>
      <p:sp>
        <p:nvSpPr>
          <p:cNvPr id="30" name="矩形 29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 Training</a:t>
            </a:r>
          </a:p>
        </p:txBody>
      </p:sp>
      <p:sp>
        <p:nvSpPr>
          <p:cNvPr id="31" name="箭头: 右 30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箭头: 右 31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箭头: 右 32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矩形 100"/>
          <p:cNvSpPr/>
          <p:nvPr/>
        </p:nvSpPr>
        <p:spPr>
          <a:xfrm>
            <a:off x="1133994" y="6311315"/>
            <a:ext cx="73242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Greene, William H. Econometric Analysis (Seventh ed.). Boston: Pearson Education. pp. 803–806, 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2012.</a:t>
            </a:r>
            <a:endParaRPr lang="en-US" sz="1200" dirty="0">
              <a:solidFill>
                <a:srgbClr val="252525"/>
              </a:solidFill>
              <a:latin typeface="Arial" panose="020B0604020202020204" pitchFamily="34" charset="0"/>
            </a:endParaRP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Softmax</a:t>
            </a:r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Classifier</a:t>
            </a:r>
          </a:p>
        </p:txBody>
      </p:sp>
    </p:spTree>
    <p:extLst>
      <p:ext uri="{BB962C8B-B14F-4D97-AF65-F5344CB8AC3E}">
        <p14:creationId xmlns:p14="http://schemas.microsoft.com/office/powerpoint/2010/main" val="2607080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/>
              <p:cNvSpPr txBox="1">
                <a:spLocks/>
              </p:cNvSpPr>
              <p:nvPr/>
            </p:nvSpPr>
            <p:spPr>
              <a:xfrm>
                <a:off x="609600" y="1524000"/>
                <a:ext cx="82296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dirty="0">
                    <a:cs typeface="Times New Roman" pitchFamily="18" charset="0"/>
                  </a:rPr>
                  <a:t>Logistic (Sigmoid) Function* g(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altLang="zh-CN" sz="2800" dirty="0"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Times New Roman" pitchFamily="18" charset="0"/>
                      </a:rPr>
                      <m:t>𝑤</m:t>
                    </m:r>
                  </m:oMath>
                </a14:m>
                <a:r>
                  <a:rPr lang="en-US" altLang="zh-CN" sz="2800" dirty="0">
                    <a:cs typeface="Times New Roman" pitchFamily="18" charset="0"/>
                  </a:rPr>
                  <a:t>)</a:t>
                </a: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A linear function ranges from [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,+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].</a:t>
                </a: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Transform the range to [0, 1] to be a probability.</a:t>
                </a:r>
              </a:p>
              <a:p>
                <a:pPr lvl="1"/>
                <a:endParaRPr lang="en-US" altLang="zh-CN" sz="2800" dirty="0">
                  <a:cs typeface="Times New Roman" pitchFamily="18" charset="0"/>
                </a:endParaRPr>
              </a:p>
              <a:p>
                <a:pPr marL="457200" lvl="1" indent="0">
                  <a:buNone/>
                </a:pPr>
                <a:r>
                  <a:rPr lang="en-US" altLang="zh-CN" sz="2400" dirty="0">
                    <a:cs typeface="Times New Roman" pitchFamily="18" charset="0"/>
                  </a:rPr>
                  <a:t> </a:t>
                </a: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zh-CN" altLang="en-US" sz="24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524000"/>
                <a:ext cx="8229600" cy="4525963"/>
              </a:xfrm>
              <a:prstGeom prst="rect">
                <a:avLst/>
              </a:prstGeom>
              <a:blipFill>
                <a:blip r:embed="rId3"/>
                <a:stretch>
                  <a:fillRect l="-1333" t="-12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1" name="矩形 100"/>
          <p:cNvSpPr/>
          <p:nvPr/>
        </p:nvSpPr>
        <p:spPr>
          <a:xfrm>
            <a:off x="1133994" y="6311315"/>
            <a:ext cx="732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*Walker, SH; Duncan, DB. "Estimation of the probability of an event as a function of several independent variables".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Biometrika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54: 167–178, 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1967.</a:t>
            </a:r>
            <a:endParaRPr lang="en-US" sz="1200" dirty="0">
              <a:solidFill>
                <a:srgbClr val="252525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143000" y="3962400"/>
                <a:ext cx="3356881" cy="758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g(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Times New Roman" pitchFamily="18" charset="0"/>
                      </a:rPr>
                      <m:t>𝑤</m:t>
                    </m:r>
                  </m:oMath>
                </a14:m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altLang="zh-CN" sz="2800" b="0" i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exp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⁡(−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𝑤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962400"/>
                <a:ext cx="3356881" cy="758606"/>
              </a:xfrm>
              <a:prstGeom prst="rect">
                <a:avLst/>
              </a:prstGeom>
              <a:blipFill>
                <a:blip r:embed="rId4"/>
                <a:stretch>
                  <a:fillRect l="-3818" b="-24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631" y="3025177"/>
            <a:ext cx="3829569" cy="2735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137622" y="5715000"/>
                <a:ext cx="9489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𝑤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∗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622" y="5715000"/>
                <a:ext cx="94897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Softmax</a:t>
            </a:r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Classifier</a:t>
            </a:r>
          </a:p>
        </p:txBody>
      </p:sp>
    </p:spTree>
    <p:extLst>
      <p:ext uri="{BB962C8B-B14F-4D97-AF65-F5344CB8AC3E}">
        <p14:creationId xmlns:p14="http://schemas.microsoft.com/office/powerpoint/2010/main" val="166022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/>
              <p:cNvSpPr txBox="1">
                <a:spLocks/>
              </p:cNvSpPr>
              <p:nvPr/>
            </p:nvSpPr>
            <p:spPr>
              <a:xfrm>
                <a:off x="609600" y="1524000"/>
                <a:ext cx="82296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b="1" dirty="0" err="1">
                    <a:cs typeface="Times New Roman" pitchFamily="18" charset="0"/>
                  </a:rPr>
                  <a:t>Softmax</a:t>
                </a:r>
                <a:r>
                  <a:rPr lang="en-US" altLang="zh-CN" sz="2800" b="1" dirty="0">
                    <a:cs typeface="Times New Roman" pitchFamily="18" charset="0"/>
                  </a:rPr>
                  <a:t> Classifier</a:t>
                </a:r>
                <a:r>
                  <a:rPr lang="en-US" altLang="zh-CN" sz="2800" dirty="0">
                    <a:cs typeface="Times New Roman" pitchFamily="18" charset="0"/>
                  </a:rPr>
                  <a:t>: The generalization of Logistic regression classifier to multiple classes.</a:t>
                </a:r>
              </a:p>
              <a:p>
                <a:endParaRPr lang="en-US" altLang="zh-CN" sz="1200" dirty="0">
                  <a:cs typeface="Times New Roman" pitchFamily="18" charset="0"/>
                </a:endParaRPr>
              </a:p>
              <a:p>
                <a:r>
                  <a:rPr lang="en-US" altLang="zh-CN" sz="2800" b="1" dirty="0">
                    <a:cs typeface="Times New Roman" pitchFamily="18" charset="0"/>
                  </a:rPr>
                  <a:t>Input</a:t>
                </a:r>
                <a:r>
                  <a:rPr lang="en-US" altLang="zh-CN" sz="2800" dirty="0">
                    <a:cs typeface="Times New Roman" pitchFamily="18" charset="0"/>
                  </a:rPr>
                  <a:t>: Feature vector of images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endParaRPr lang="en-US" altLang="zh-CN" sz="2800" dirty="0">
                  <a:cs typeface="Times New Roman" pitchFamily="18" charset="0"/>
                </a:endParaRPr>
              </a:p>
              <a:p>
                <a:r>
                  <a:rPr lang="en-US" altLang="zh-CN" sz="2800" b="1" dirty="0">
                    <a:cs typeface="Times New Roman" pitchFamily="18" charset="0"/>
                  </a:rPr>
                  <a:t>Output</a:t>
                </a:r>
                <a:r>
                  <a:rPr lang="en-US" altLang="zh-CN" sz="2800" dirty="0">
                    <a:cs typeface="Times New Roman" pitchFamily="18" charset="0"/>
                  </a:rPr>
                  <a:t>: Normalized class probabilities.</a:t>
                </a:r>
              </a:p>
              <a:p>
                <a:endParaRPr lang="en-US" altLang="zh-CN" sz="2800" dirty="0">
                  <a:cs typeface="Times New Roman" pitchFamily="18" charset="0"/>
                </a:endParaRPr>
              </a:p>
              <a:p>
                <a:endParaRPr lang="en-US" altLang="zh-CN" sz="2800" dirty="0">
                  <a:cs typeface="Times New Roman" pitchFamily="18" charset="0"/>
                </a:endParaRPr>
              </a:p>
              <a:p>
                <a:r>
                  <a:rPr lang="en-US" altLang="zh-CN" sz="2800" b="1" dirty="0">
                    <a:cs typeface="Times New Roman" pitchFamily="18" charset="0"/>
                  </a:rPr>
                  <a:t>Training</a:t>
                </a:r>
                <a:r>
                  <a:rPr lang="en-US" altLang="zh-CN" sz="2800" dirty="0">
                    <a:cs typeface="Times New Roman" pitchFamily="18" charset="0"/>
                  </a:rPr>
                  <a:t>: Maximize the log-probability of the correct category label  </a:t>
                </a:r>
              </a:p>
              <a:p>
                <a:pPr marL="0" indent="0" algn="ctr">
                  <a:buNone/>
                </a:pPr>
                <a:r>
                  <a:rPr lang="en-US" altLang="zh-CN" sz="2800" dirty="0">
                    <a:cs typeface="Times New Roman" pitchFamily="18" charset="0"/>
                  </a:rPr>
                  <a:t>max</a:t>
                </a:r>
                <a:r>
                  <a:rPr lang="en-US" altLang="zh-CN" sz="2800" i="1" dirty="0">
                    <a:cs typeface="Times New Roman" pitchFamily="18" charset="0"/>
                  </a:rPr>
                  <a:t> log </a:t>
                </a:r>
                <a:r>
                  <a:rPr lang="en-US" altLang="zh-CN" sz="2400" dirty="0">
                    <a:cs typeface="Times New Roman" pitchFamily="18" charset="0"/>
                  </a:rPr>
                  <a:t>P(y |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CN" sz="2400">
                        <a:latin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𝑤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) </a:t>
                </a:r>
              </a:p>
              <a:p>
                <a:pPr marL="457200" lvl="1" indent="0">
                  <a:buFont typeface="Arial" pitchFamily="34" charset="0"/>
                  <a:buNone/>
                </a:pPr>
                <a:endParaRPr lang="zh-CN" altLang="en-US" sz="24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524000"/>
                <a:ext cx="8229600" cy="4525963"/>
              </a:xfrm>
              <a:prstGeom prst="rect">
                <a:avLst/>
              </a:prstGeom>
              <a:blipFill>
                <a:blip r:embed="rId3"/>
                <a:stretch>
                  <a:fillRect l="-1333" t="-2156" r="-2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1" name="矩形 100"/>
          <p:cNvSpPr/>
          <p:nvPr/>
        </p:nvSpPr>
        <p:spPr>
          <a:xfrm>
            <a:off x="1133994" y="6311315"/>
            <a:ext cx="73242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252525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667000" y="3587321"/>
                <a:ext cx="3804824" cy="8322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P(y |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CN" sz="28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;</m:t>
                    </m:r>
                  </m:oMath>
                </a14:m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Times New Roman" pitchFamily="18" charset="0"/>
                      </a:rPr>
                      <m:t>𝑤</m:t>
                    </m:r>
                  </m:oMath>
                </a14:m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exp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CN" sz="28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exp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⁡(</m:t>
                            </m:r>
                            <m:sSub>
                              <m:sSubPr>
                                <m:ctrlPr>
                                  <a:rPr lang="en-US" altLang="zh-CN" sz="280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zh-CN" sz="28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∗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587321"/>
                <a:ext cx="3804824" cy="832279"/>
              </a:xfrm>
              <a:prstGeom prst="rect">
                <a:avLst/>
              </a:prstGeom>
              <a:blipFill>
                <a:blip r:embed="rId4"/>
                <a:stretch>
                  <a:fillRect l="-33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Softmax</a:t>
            </a:r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Classifier</a:t>
            </a:r>
          </a:p>
        </p:txBody>
      </p:sp>
    </p:spTree>
    <p:extLst>
      <p:ext uri="{BB962C8B-B14F-4D97-AF65-F5344CB8AC3E}">
        <p14:creationId xmlns:p14="http://schemas.microsoft.com/office/powerpoint/2010/main" val="2398298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/>
              <p:cNvSpPr txBox="1">
                <a:spLocks/>
              </p:cNvSpPr>
              <p:nvPr/>
            </p:nvSpPr>
            <p:spPr>
              <a:xfrm>
                <a:off x="609600" y="1524000"/>
                <a:ext cx="82296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dirty="0">
                    <a:cs typeface="Times New Roman" pitchFamily="18" charset="0"/>
                  </a:rPr>
                  <a:t>Information theory view</a:t>
                </a: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The cross-entropy between a “true” distribution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and an estimated distribution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is defined as </a:t>
                </a: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cs typeface="Times New Roman" pitchFamily="18" charset="0"/>
                      </a:rPr>
                      <m:t>H</m:t>
                    </m:r>
                    <m:r>
                      <a:rPr lang="en-US" altLang="zh-CN" sz="240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CN" sz="240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altLang="zh-CN" sz="240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zh-CN" sz="2400" dirty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24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  <m:sup/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zh-CN" sz="2400" i="1" dirty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d>
                        <m:func>
                          <m:funcPr>
                            <m:ctrlPr>
                              <a:rPr lang="en-US" altLang="zh-CN" sz="2400" i="1" dirty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400" dirty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𝑞</m:t>
                            </m:r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(</m:t>
                            </m:r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 algn="ctr">
                  <a:buNone/>
                </a:pPr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Goal:          Minimize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cs typeface="Times New Roman" pitchFamily="18" charset="0"/>
                      </a:rPr>
                      <m:t>H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altLang="zh-CN" sz="2400" dirty="0">
                    <a:cs typeface="Times New Roman" pitchFamily="18" charset="0"/>
                    <a:sym typeface="Wingdings" panose="05000000000000000000" pitchFamily="2" charset="2"/>
                  </a:rPr>
                  <a:t>                                   </a:t>
                </a:r>
              </a:p>
              <a:p>
                <a:pPr marL="457200" lvl="1" indent="0" algn="ctr">
                  <a:buNone/>
                </a:pPr>
                <a:r>
                  <a:rPr lang="en-US" altLang="zh-CN" sz="2400" dirty="0">
                    <a:cs typeface="Times New Roman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are almost equivalent.</a:t>
                </a:r>
              </a:p>
              <a:p>
                <a:pPr marL="457200" lvl="1" indent="0">
                  <a:buNone/>
                </a:pPr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has all probability mass on the correct category labels. </a:t>
                </a: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zh-CN" altLang="en-US" sz="24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524000"/>
                <a:ext cx="8229600" cy="4525963"/>
              </a:xfrm>
              <a:prstGeom prst="rect">
                <a:avLst/>
              </a:prstGeom>
              <a:blipFill>
                <a:blip r:embed="rId3"/>
                <a:stretch>
                  <a:fillRect l="-1333" t="-1213" b="-2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1" name="矩形 100"/>
          <p:cNvSpPr/>
          <p:nvPr/>
        </p:nvSpPr>
        <p:spPr>
          <a:xfrm>
            <a:off x="1133994" y="6311315"/>
            <a:ext cx="73242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Andrej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Karpathy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CS231n Convolution Neural Networks for Visual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Recogntion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2" name="箭头: 下 1"/>
          <p:cNvSpPr/>
          <p:nvPr/>
        </p:nvSpPr>
        <p:spPr>
          <a:xfrm>
            <a:off x="4491297" y="419100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下 13"/>
          <p:cNvSpPr/>
          <p:nvPr/>
        </p:nvSpPr>
        <p:spPr>
          <a:xfrm>
            <a:off x="4491297" y="5142766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Softmax</a:t>
            </a:r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Classifier</a:t>
            </a:r>
          </a:p>
        </p:txBody>
      </p:sp>
    </p:spTree>
    <p:extLst>
      <p:ext uri="{BB962C8B-B14F-4D97-AF65-F5344CB8AC3E}">
        <p14:creationId xmlns:p14="http://schemas.microsoft.com/office/powerpoint/2010/main" val="1335761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History of SVMs</a:t>
            </a:r>
            <a:endParaRPr lang="en-US" altLang="zh-CN" sz="2400" dirty="0">
              <a:cs typeface="Times New Roman" pitchFamily="18" charset="0"/>
            </a:endParaRPr>
          </a:p>
          <a:p>
            <a:pPr lvl="1"/>
            <a:r>
              <a:rPr lang="en-US" altLang="zh-CN" sz="2400" dirty="0">
                <a:cs typeface="Times New Roman" pitchFamily="18" charset="0"/>
              </a:rPr>
              <a:t>A long history of development starting from the 1950’s.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Milestone: the paper* by </a:t>
            </a:r>
            <a:r>
              <a:rPr lang="en-US" altLang="zh-CN" sz="2400" dirty="0" err="1">
                <a:cs typeface="Times New Roman" pitchFamily="18" charset="0"/>
              </a:rPr>
              <a:t>Boser</a:t>
            </a:r>
            <a:r>
              <a:rPr lang="en-US" altLang="zh-CN" sz="2400" dirty="0">
                <a:cs typeface="Times New Roman" pitchFamily="18" charset="0"/>
              </a:rPr>
              <a:t>, </a:t>
            </a:r>
            <a:r>
              <a:rPr lang="en-US" altLang="zh-CN" sz="2400" dirty="0" err="1">
                <a:cs typeface="Times New Roman" pitchFamily="18" charset="0"/>
              </a:rPr>
              <a:t>Guyon</a:t>
            </a:r>
            <a:r>
              <a:rPr lang="en-US" altLang="zh-CN" sz="2400" dirty="0">
                <a:cs typeface="Times New Roman" pitchFamily="18" charset="0"/>
              </a:rPr>
              <a:t>, and </a:t>
            </a:r>
            <a:r>
              <a:rPr lang="en-US" altLang="zh-CN" sz="2400" dirty="0" err="1">
                <a:cs typeface="Times New Roman" pitchFamily="18" charset="0"/>
              </a:rPr>
              <a:t>Vapnik</a:t>
            </a: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19" name="矩形 18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0" name="矩形 19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Representation</a:t>
            </a:r>
          </a:p>
        </p:txBody>
      </p:sp>
      <p:sp>
        <p:nvSpPr>
          <p:cNvPr id="30" name="矩形 29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 Training</a:t>
            </a:r>
          </a:p>
        </p:txBody>
      </p:sp>
      <p:sp>
        <p:nvSpPr>
          <p:cNvPr id="31" name="箭头: 右 30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箭头: 右 31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箭头: 右 32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矩形 100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zh-CN" sz="1200" dirty="0" err="1">
                <a:latin typeface="Times New Roman" pitchFamily="18" charset="0"/>
                <a:cs typeface="Times New Roman" pitchFamily="18" charset="0"/>
              </a:rPr>
              <a:t>Boser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altLang="zh-CN" sz="1200" dirty="0" err="1">
                <a:latin typeface="Times New Roman" pitchFamily="18" charset="0"/>
                <a:cs typeface="Times New Roman" pitchFamily="18" charset="0"/>
              </a:rPr>
              <a:t>Guyon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, and </a:t>
            </a:r>
            <a:r>
              <a:rPr lang="en-US" altLang="zh-CN" sz="1200" dirty="0" err="1">
                <a:latin typeface="Times New Roman" pitchFamily="18" charset="0"/>
                <a:cs typeface="Times New Roman" pitchFamily="18" charset="0"/>
              </a:rPr>
              <a:t>Vapnik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“A training algorithm for optimal margin classifiers” In COLT '92 Proceedings of the fifth annual workshop on Computational learning theory, pp. 144-152, 1992</a:t>
            </a:r>
            <a:endParaRPr lang="en-US" altLang="zh-CN" sz="1200" dirty="0">
              <a:solidFill>
                <a:srgbClr val="252525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58" y="3809828"/>
            <a:ext cx="8882642" cy="198137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780009" y="5867400"/>
            <a:ext cx="2359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[picture from </a:t>
            </a:r>
            <a:r>
              <a:rPr lang="en-US" sz="1400" dirty="0" err="1">
                <a:solidFill>
                  <a:srgbClr val="0070C0"/>
                </a:solidFill>
              </a:rPr>
              <a:t>Statnikov</a:t>
            </a:r>
            <a:r>
              <a:rPr lang="en-US" sz="1400" dirty="0">
                <a:solidFill>
                  <a:srgbClr val="0070C0"/>
                </a:solidFill>
              </a:rPr>
              <a:t> et al.] </a:t>
            </a: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Vector Machine (SVM)</a:t>
            </a:r>
          </a:p>
        </p:txBody>
      </p:sp>
    </p:spTree>
    <p:extLst>
      <p:ext uri="{BB962C8B-B14F-4D97-AF65-F5344CB8AC3E}">
        <p14:creationId xmlns:p14="http://schemas.microsoft.com/office/powerpoint/2010/main" val="1520056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The impact of SVM on science society</a:t>
            </a: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19" name="矩形 18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0" name="矩形 19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Representation</a:t>
            </a:r>
          </a:p>
        </p:txBody>
      </p:sp>
      <p:sp>
        <p:nvSpPr>
          <p:cNvPr id="30" name="矩形 29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 Training</a:t>
            </a:r>
          </a:p>
        </p:txBody>
      </p:sp>
      <p:sp>
        <p:nvSpPr>
          <p:cNvPr id="31" name="箭头: 右 30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箭头: 右 31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箭头: 右 32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矩形 100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Alexander </a:t>
            </a:r>
            <a:r>
              <a:rPr lang="en-US" altLang="zh-CN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Statnikov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, Douglas Hardin, Isabelle </a:t>
            </a:r>
            <a:r>
              <a:rPr lang="en-US" altLang="zh-CN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Guyon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, and Constantin F. </a:t>
            </a:r>
            <a:r>
              <a:rPr lang="en-US" altLang="zh-CN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Aliferist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. A Gentle Introduction to Support Vector Machines in Biomedicine. In Word Scientific, February 22, 2011.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431" y="2785621"/>
            <a:ext cx="5251551" cy="334054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764845" y="6048573"/>
            <a:ext cx="2359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[picture from </a:t>
            </a:r>
            <a:r>
              <a:rPr lang="en-US" sz="1400" dirty="0" err="1">
                <a:solidFill>
                  <a:srgbClr val="0070C0"/>
                </a:solidFill>
              </a:rPr>
              <a:t>Statnikov</a:t>
            </a:r>
            <a:r>
              <a:rPr lang="en-US" sz="1400" dirty="0">
                <a:solidFill>
                  <a:srgbClr val="0070C0"/>
                </a:solidFill>
              </a:rPr>
              <a:t> et al.] </a:t>
            </a: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Vector Machine (SVM)</a:t>
            </a:r>
          </a:p>
        </p:txBody>
      </p:sp>
    </p:spTree>
    <p:extLst>
      <p:ext uri="{BB962C8B-B14F-4D97-AF65-F5344CB8AC3E}">
        <p14:creationId xmlns:p14="http://schemas.microsoft.com/office/powerpoint/2010/main" val="1279925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Motivation</a:t>
            </a:r>
          </a:p>
          <a:p>
            <a:pPr lvl="1"/>
            <a:r>
              <a:rPr lang="zh-CN" altLang="en-US" sz="2400" dirty="0">
                <a:cs typeface="Times New Roman" pitchFamily="18" charset="0"/>
              </a:rPr>
              <a:t>Find out a linear </a:t>
            </a:r>
            <a:r>
              <a:rPr lang="zh-CN" altLang="en-US" sz="2400" dirty="0">
                <a:solidFill>
                  <a:srgbClr val="FF0000"/>
                </a:solidFill>
                <a:cs typeface="Times New Roman" pitchFamily="18" charset="0"/>
              </a:rPr>
              <a:t>decision</a:t>
            </a:r>
            <a:r>
              <a:rPr lang="zh-CN" altLang="en-US" sz="2400" dirty="0">
                <a:cs typeface="Times New Roman" pitchFamily="18" charset="0"/>
              </a:rPr>
              <a:t> surface (“</a:t>
            </a:r>
            <a:r>
              <a:rPr lang="zh-CN" altLang="en-US" sz="2400" dirty="0">
                <a:solidFill>
                  <a:srgbClr val="FF0000"/>
                </a:solidFill>
                <a:cs typeface="Times New Roman" pitchFamily="18" charset="0"/>
              </a:rPr>
              <a:t>hyperplane</a:t>
            </a:r>
            <a:r>
              <a:rPr lang="en-US" altLang="zh-CN" sz="2400" dirty="0">
                <a:cs typeface="Times New Roman" pitchFamily="18" charset="0"/>
              </a:rPr>
              <a:t>”</a:t>
            </a:r>
            <a:r>
              <a:rPr lang="zh-CN" altLang="en-US" sz="2400" dirty="0">
                <a:cs typeface="Times New Roman" pitchFamily="18" charset="0"/>
              </a:rPr>
              <a:t>)</a:t>
            </a:r>
            <a:endParaRPr lang="en-US" altLang="zh-CN" sz="24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19" name="矩形 18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0" name="矩形 19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Representation</a:t>
            </a:r>
          </a:p>
        </p:txBody>
      </p:sp>
      <p:sp>
        <p:nvSpPr>
          <p:cNvPr id="30" name="矩形 29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 Training</a:t>
            </a:r>
          </a:p>
        </p:txBody>
      </p:sp>
      <p:sp>
        <p:nvSpPr>
          <p:cNvPr id="31" name="箭头: 右 30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箭头: 右 31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箭头: 右 32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矩形 100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Alexander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Statnikov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 Douglas Hardin, Isabelle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Guyon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and Constantin F.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Aliferist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A Gentle Introduction to Support Vector Machines in Biomedicine. In Word Scientific, 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February 22, 2011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8894" r="1546" b="5326"/>
          <a:stretch/>
        </p:blipFill>
        <p:spPr bwMode="auto">
          <a:xfrm>
            <a:off x="1024425" y="3295291"/>
            <a:ext cx="7431039" cy="283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6780009" y="6133044"/>
            <a:ext cx="2359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[picture from </a:t>
            </a:r>
            <a:r>
              <a:rPr lang="en-US" sz="1400" dirty="0" err="1">
                <a:solidFill>
                  <a:srgbClr val="0070C0"/>
                </a:solidFill>
              </a:rPr>
              <a:t>Statnikov</a:t>
            </a:r>
            <a:r>
              <a:rPr lang="en-US" sz="1400" dirty="0">
                <a:solidFill>
                  <a:srgbClr val="0070C0"/>
                </a:solidFill>
              </a:rPr>
              <a:t> et al.] </a:t>
            </a:r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Vector Machine (SVM)</a:t>
            </a:r>
          </a:p>
        </p:txBody>
      </p:sp>
    </p:spTree>
    <p:extLst>
      <p:ext uri="{BB962C8B-B14F-4D97-AF65-F5344CB8AC3E}">
        <p14:creationId xmlns:p14="http://schemas.microsoft.com/office/powerpoint/2010/main" val="2768811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9"/>
          <a:stretch/>
        </p:blipFill>
        <p:spPr>
          <a:xfrm>
            <a:off x="2109787" y="2930951"/>
            <a:ext cx="1979829" cy="20229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cs typeface="Times New Roman" pitchFamily="18" charset="0"/>
              </a:rPr>
              <a:t>Image Classification</a:t>
            </a:r>
            <a:r>
              <a:rPr lang="en-US" altLang="zh-CN" sz="2800" dirty="0">
                <a:cs typeface="Times New Roman" pitchFamily="18" charset="0"/>
              </a:rPr>
              <a:t>: To categorize a digital image according to its </a:t>
            </a:r>
            <a:r>
              <a:rPr lang="en-US" altLang="zh-CN" sz="2800" dirty="0">
                <a:solidFill>
                  <a:srgbClr val="FF0000"/>
                </a:solidFill>
                <a:cs typeface="Times New Roman" pitchFamily="18" charset="0"/>
              </a:rPr>
              <a:t>main visual content/object</a:t>
            </a:r>
            <a:r>
              <a:rPr lang="en-US" altLang="zh-CN" sz="2800" dirty="0"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5654" y="5086290"/>
            <a:ext cx="8848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dirty="0"/>
              <a:t>Person</a:t>
            </a:r>
            <a:endParaRPr lang="zh-CN" altLang="en-US" sz="2000" dirty="0"/>
          </a:p>
        </p:txBody>
      </p:sp>
      <p:grpSp>
        <p:nvGrpSpPr>
          <p:cNvPr id="7" name="组合 6"/>
          <p:cNvGrpSpPr/>
          <p:nvPr/>
        </p:nvGrpSpPr>
        <p:grpSpPr>
          <a:xfrm>
            <a:off x="457200" y="2934519"/>
            <a:ext cx="1431925" cy="2551881"/>
            <a:chOff x="457200" y="3574897"/>
            <a:chExt cx="1431925" cy="2551881"/>
          </a:xfrm>
        </p:grpSpPr>
        <p:pic>
          <p:nvPicPr>
            <p:cNvPr id="1030" name="Picture 6" descr="C:\Documents and Settings\Administrator\桌面\2016-11-06_10_52_38_search7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574897"/>
              <a:ext cx="1431925" cy="205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799502" y="5726668"/>
              <a:ext cx="8066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/>
                <a:t>Sheep</a:t>
              </a:r>
              <a:endParaRPr lang="zh-CN" altLang="en-US" sz="2000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343400" y="2929122"/>
            <a:ext cx="2076963" cy="2557278"/>
            <a:chOff x="4267200" y="3555729"/>
            <a:chExt cx="2076963" cy="2557278"/>
          </a:xfrm>
        </p:grpSpPr>
        <p:pic>
          <p:nvPicPr>
            <p:cNvPr id="1031" name="Picture 7" descr="C:\Documents and Settings\Administrator\桌面\2016-11-06_10_40_59_search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555729"/>
              <a:ext cx="2076963" cy="2091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5029003" y="5712897"/>
              <a:ext cx="5950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/>
                <a:t>Cat </a:t>
              </a:r>
              <a:endParaRPr lang="zh-CN" altLang="en-US" sz="2000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581775" y="3238543"/>
            <a:ext cx="2105025" cy="2247857"/>
            <a:chOff x="6581774" y="3845584"/>
            <a:chExt cx="2105025" cy="2247857"/>
          </a:xfrm>
        </p:grpSpPr>
        <p:pic>
          <p:nvPicPr>
            <p:cNvPr id="1028" name="Picture 4" descr="C:\Documents and Settings\Administrator\桌面\2016-10-28_04_02_10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1774" y="3845584"/>
              <a:ext cx="2105025" cy="1398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7383256" y="5693331"/>
              <a:ext cx="5389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/>
                <a:t>Car</a:t>
              </a:r>
              <a:endParaRPr lang="zh-CN" altLang="en-US" sz="2000" dirty="0"/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What</a:t>
            </a:r>
            <a:r>
              <a:rPr kumimoji="1"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kumimoji="1"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Image</a:t>
            </a:r>
            <a:r>
              <a:rPr kumimoji="1"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Classification?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72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Motivation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Maximize the gap for linearly separable data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1" name="矩形 100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Alexander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Statnikov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 Douglas Hardin, Isabelle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Guyon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and Constantin F.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Aliferist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A Gentle Introduction to Support Vector Machines in Biomedicine. In Word Scientific, 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February 22, 2011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270" r="39167" b="2490"/>
          <a:stretch/>
        </p:blipFill>
        <p:spPr bwMode="auto">
          <a:xfrm>
            <a:off x="2133600" y="2819400"/>
            <a:ext cx="4756647" cy="334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6780009" y="6133044"/>
            <a:ext cx="2359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[picture from </a:t>
            </a:r>
            <a:r>
              <a:rPr lang="en-US" sz="1400" dirty="0" err="1">
                <a:solidFill>
                  <a:srgbClr val="0070C0"/>
                </a:solidFill>
              </a:rPr>
              <a:t>Statnikov</a:t>
            </a:r>
            <a:r>
              <a:rPr lang="en-US" sz="1400" dirty="0">
                <a:solidFill>
                  <a:srgbClr val="0070C0"/>
                </a:solidFill>
              </a:rPr>
              <a:t> et al.] </a:t>
            </a: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Vector Machine (SVM)</a:t>
            </a:r>
          </a:p>
        </p:txBody>
      </p:sp>
    </p:spTree>
    <p:extLst>
      <p:ext uri="{BB962C8B-B14F-4D97-AF65-F5344CB8AC3E}">
        <p14:creationId xmlns:p14="http://schemas.microsoft.com/office/powerpoint/2010/main" val="2541811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Motivation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Maximize the gap for linearly separable data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1" name="矩形 100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Alexander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Statnikov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 Douglas Hardin, Isabelle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Guyon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and Constantin F.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Aliferist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A Gentle Introduction to Support Vector Machines in Biomedicine. In Word Scientific, 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February 22, 2011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5365" b="1366"/>
          <a:stretch/>
        </p:blipFill>
        <p:spPr bwMode="auto">
          <a:xfrm>
            <a:off x="2133601" y="2831817"/>
            <a:ext cx="4767262" cy="330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505200" y="2907791"/>
            <a:ext cx="1143000" cy="292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071777" y="2875039"/>
            <a:ext cx="1143000" cy="292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643277" y="3465777"/>
            <a:ext cx="1143000" cy="292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696093" y="2831817"/>
            <a:ext cx="32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Separate samples to have the largest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margin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between two border-line samples (</a:t>
            </a:r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support vectors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780009" y="6133044"/>
            <a:ext cx="2359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[picture from </a:t>
            </a:r>
            <a:r>
              <a:rPr lang="en-US" sz="1400" dirty="0" err="1">
                <a:solidFill>
                  <a:srgbClr val="0070C0"/>
                </a:solidFill>
              </a:rPr>
              <a:t>Statnikov</a:t>
            </a:r>
            <a:r>
              <a:rPr lang="en-US" sz="1400" dirty="0">
                <a:solidFill>
                  <a:srgbClr val="0070C0"/>
                </a:solidFill>
              </a:rPr>
              <a:t> et al.] </a:t>
            </a: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Vector Machine (SVM)</a:t>
            </a:r>
          </a:p>
        </p:txBody>
      </p:sp>
    </p:spTree>
    <p:extLst>
      <p:ext uri="{BB962C8B-B14F-4D97-AF65-F5344CB8AC3E}">
        <p14:creationId xmlns:p14="http://schemas.microsoft.com/office/powerpoint/2010/main" val="2103854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Main idea of SVM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Maximize the gap for linearly separable data</a:t>
            </a:r>
            <a:r>
              <a:rPr lang="en-US" altLang="zh-CN" dirty="0">
                <a:cs typeface="Times New Roman" pitchFamily="18" charset="0"/>
              </a:rPr>
              <a:t> </a:t>
            </a:r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1" name="矩形 100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Alexander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Statnikov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 Douglas Hardin, Isabelle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Guyon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and Constantin F.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Aliferist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A Gentle Introduction to Support Vector Machines in Biomedicine. In Word Scientific, 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February 22, 2011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5365" b="1366"/>
          <a:stretch/>
        </p:blipFill>
        <p:spPr bwMode="auto">
          <a:xfrm>
            <a:off x="1295400" y="2831817"/>
            <a:ext cx="4767262" cy="330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1"/>
          <a:stretch/>
        </p:blipFill>
        <p:spPr bwMode="auto">
          <a:xfrm>
            <a:off x="6705600" y="3240311"/>
            <a:ext cx="1928557" cy="11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477000" y="3200400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Gap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6172200" y="4303093"/>
                <a:ext cx="265091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latin typeface="Times New Roman" pitchFamily="18" charset="0"/>
                    <a:cs typeface="Times New Roman" pitchFamily="18" charset="0"/>
                  </a:rPr>
                  <a:t>To maximize the gap, </a:t>
                </a:r>
              </a:p>
              <a:p>
                <a:r>
                  <a:rPr lang="en-US" altLang="zh-CN" dirty="0">
                    <a:latin typeface="Times New Roman" pitchFamily="18" charset="0"/>
                    <a:cs typeface="Times New Roman" pitchFamily="18" charset="0"/>
                  </a:rPr>
                  <a:t>we need to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4303093"/>
                <a:ext cx="2650919" cy="646331"/>
              </a:xfrm>
              <a:prstGeom prst="rect">
                <a:avLst/>
              </a:prstGeom>
              <a:blipFill>
                <a:blip r:embed="rId5"/>
                <a:stretch>
                  <a:fillRect l="-2074" t="-5660" b="-132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/>
        </p:nvSpPr>
        <p:spPr>
          <a:xfrm>
            <a:off x="6780009" y="6133044"/>
            <a:ext cx="2359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[picture from </a:t>
            </a:r>
            <a:r>
              <a:rPr lang="en-US" sz="1400" dirty="0" err="1">
                <a:solidFill>
                  <a:srgbClr val="0070C0"/>
                </a:solidFill>
              </a:rPr>
              <a:t>Statnikov</a:t>
            </a:r>
            <a:r>
              <a:rPr lang="en-US" sz="1400" dirty="0">
                <a:solidFill>
                  <a:srgbClr val="0070C0"/>
                </a:solidFill>
              </a:rPr>
              <a:t> et al.] </a:t>
            </a: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Vector Machine (SVM)</a:t>
            </a:r>
          </a:p>
        </p:txBody>
      </p:sp>
    </p:spTree>
    <p:extLst>
      <p:ext uri="{BB962C8B-B14F-4D97-AF65-F5344CB8AC3E}">
        <p14:creationId xmlns:p14="http://schemas.microsoft.com/office/powerpoint/2010/main" val="241513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/>
              <p:cNvSpPr txBox="1">
                <a:spLocks/>
              </p:cNvSpPr>
              <p:nvPr/>
            </p:nvSpPr>
            <p:spPr>
              <a:xfrm>
                <a:off x="609600" y="1752600"/>
                <a:ext cx="86868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dirty="0">
                    <a:cs typeface="Times New Roman" pitchFamily="18" charset="0"/>
                  </a:rPr>
                  <a:t>Statement of SVM</a:t>
                </a: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subject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≥1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=1,…,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Given a new sample/instance</a:t>
                </a:r>
                <a:r>
                  <a:rPr lang="en-US" altLang="zh-CN" sz="2400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, the classifier is 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𝑠𝑖𝑔𝑛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𝑏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zh-CN" altLang="en-US" sz="24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52600"/>
                <a:ext cx="8686800" cy="4525963"/>
              </a:xfrm>
              <a:prstGeom prst="rect">
                <a:avLst/>
              </a:prstGeom>
              <a:blipFill>
                <a:blip r:embed="rId3"/>
                <a:stretch>
                  <a:fillRect l="-1263" t="-1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1" name="矩形 100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Alexander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Statnikov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 Douglas Hardin, Isabelle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Guyon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and Constantin F.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Aliferist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A Gentle Introduction to Support Vector Machines in Biomedicine. In Word Scientific, 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February 22, 2011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7759" b="9469"/>
          <a:stretch/>
        </p:blipFill>
        <p:spPr bwMode="auto">
          <a:xfrm>
            <a:off x="1630362" y="2667000"/>
            <a:ext cx="4160838" cy="263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123297" y="3581400"/>
                <a:ext cx="22012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Times New Roman" pitchFamily="18" charset="0"/>
                    <a:cs typeface="Times New Roman" pitchFamily="18" charset="0"/>
                  </a:rPr>
                  <a:t>Equivalently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𝑤</m:t>
                              </m:r>
                            </m:e>
                          </m:acc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𝑏</m:t>
                          </m:r>
                        </m:e>
                      </m:d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≥1</m:t>
                      </m:r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297" y="3581400"/>
                <a:ext cx="2201244" cy="707886"/>
              </a:xfrm>
              <a:prstGeom prst="rect">
                <a:avLst/>
              </a:prstGeom>
              <a:blipFill>
                <a:blip r:embed="rId5"/>
                <a:stretch>
                  <a:fillRect t="-5172"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/>
        </p:nvSpPr>
        <p:spPr>
          <a:xfrm>
            <a:off x="6780009" y="6133044"/>
            <a:ext cx="2359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[picture from </a:t>
            </a:r>
            <a:r>
              <a:rPr lang="en-US" sz="1400" dirty="0" err="1">
                <a:solidFill>
                  <a:srgbClr val="0070C0"/>
                </a:solidFill>
              </a:rPr>
              <a:t>Statnikov</a:t>
            </a:r>
            <a:r>
              <a:rPr lang="en-US" sz="1400" dirty="0">
                <a:solidFill>
                  <a:srgbClr val="0070C0"/>
                </a:solidFill>
              </a:rPr>
              <a:t> et al.] </a:t>
            </a: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Vector Machine (SVM)</a:t>
            </a:r>
          </a:p>
        </p:txBody>
      </p:sp>
    </p:spTree>
    <p:extLst>
      <p:ext uri="{BB962C8B-B14F-4D97-AF65-F5344CB8AC3E}">
        <p14:creationId xmlns:p14="http://schemas.microsoft.com/office/powerpoint/2010/main" val="3180974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/>
              <p:cNvSpPr txBox="1">
                <a:spLocks/>
              </p:cNvSpPr>
              <p:nvPr/>
            </p:nvSpPr>
            <p:spPr>
              <a:xfrm>
                <a:off x="609600" y="1752600"/>
                <a:ext cx="86868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dirty="0">
                    <a:cs typeface="Times New Roman" pitchFamily="18" charset="0"/>
                  </a:rPr>
                  <a:t>SVM Optimization from a </a:t>
                </a:r>
                <a:r>
                  <a:rPr lang="en-US" altLang="zh-CN" sz="2800" dirty="0">
                    <a:solidFill>
                      <a:srgbClr val="FF0000"/>
                    </a:solidFill>
                    <a:cs typeface="Times New Roman" pitchFamily="18" charset="0"/>
                  </a:rPr>
                  <a:t>primal</a:t>
                </a:r>
                <a:r>
                  <a:rPr lang="en-US" altLang="zh-CN" sz="2800" dirty="0">
                    <a:cs typeface="Times New Roman" pitchFamily="18" charset="0"/>
                  </a:rPr>
                  <a:t> view</a:t>
                </a: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subject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≥1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=1,…,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None/>
                </a:pPr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Problem transformation:</a:t>
                </a:r>
              </a:p>
              <a:p>
                <a:pPr marL="457200" lvl="1" indent="0">
                  <a:buNone/>
                </a:pPr>
                <a:r>
                  <a:rPr lang="en-US" altLang="zh-CN" sz="2400" dirty="0">
                    <a:solidFill>
                      <a:srgbClr val="FF0000"/>
                    </a:solidFill>
                    <a:cs typeface="Times New Roman" pitchFamily="18" charset="0"/>
                    <a:sym typeface="Wingdings" panose="05000000000000000000" pitchFamily="2" charset="2"/>
                  </a:rPr>
                  <a:t>   Maximize </a:t>
                </a:r>
                <a:r>
                  <a:rPr lang="en-US" altLang="zh-CN" sz="2400" dirty="0" err="1">
                    <a:solidFill>
                      <a:srgbClr val="FF0000"/>
                    </a:solidFill>
                    <a:cs typeface="Times New Roman" pitchFamily="18" charset="0"/>
                    <a:sym typeface="Wingdings" panose="05000000000000000000" pitchFamily="2" charset="2"/>
                  </a:rPr>
                  <a:t>Gapmin</a:t>
                </a:r>
                <a:r>
                  <a:rPr lang="en-US" altLang="zh-CN" dirty="0">
                    <a:solidFill>
                      <a:srgbClr val="FF0000"/>
                    </a:solidFill>
                    <a:cs typeface="Times New Roman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cs typeface="Times New Roman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altLang="zh-CN" sz="2400" dirty="0">
                    <a:solidFill>
                      <a:srgbClr val="FF0000"/>
                    </a:solidFill>
                    <a:cs typeface="Times New Roman" pitchFamily="18" charset="0"/>
                    <a:sym typeface="Wingdings" panose="05000000000000000000" pitchFamily="2" charset="2"/>
                  </a:rPr>
                  <a:t>min</a:t>
                </a:r>
                <a:r>
                  <a:rPr lang="en-US" altLang="zh-CN" dirty="0">
                    <a:solidFill>
                      <a:srgbClr val="FF0000"/>
                    </a:solidFill>
                    <a:cs typeface="Times New Roman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cs typeface="Times New Roman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altLang="zh-CN" sz="2400" dirty="0">
                    <a:solidFill>
                      <a:srgbClr val="FF0000"/>
                    </a:solidFill>
                    <a:cs typeface="Times New Roman" pitchFamily="18" charset="0"/>
                    <a:sym typeface="Wingdings" panose="05000000000000000000" pitchFamily="2" charset="2"/>
                  </a:rPr>
                  <a:t>min</a:t>
                </a:r>
                <a:r>
                  <a:rPr lang="en-US" altLang="zh-CN" dirty="0">
                    <a:solidFill>
                      <a:srgbClr val="FF0000"/>
                    </a:solidFill>
                    <a:cs typeface="Times New Roman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000" dirty="0">
                  <a:cs typeface="Times New Roman" pitchFamily="18" charset="0"/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zh-CN" altLang="en-US" sz="24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52600"/>
                <a:ext cx="8686800" cy="4525963"/>
              </a:xfrm>
              <a:prstGeom prst="rect">
                <a:avLst/>
              </a:prstGeom>
              <a:blipFill>
                <a:blip r:embed="rId3"/>
                <a:stretch>
                  <a:fillRect l="-1263" t="-1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961502" y="2731710"/>
            <a:ext cx="24801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Objective function</a:t>
            </a:r>
          </a:p>
          <a:p>
            <a:pPr algn="ctr"/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06739" y="2724090"/>
            <a:ext cx="1585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Constraints</a:t>
            </a:r>
          </a:p>
        </p:txBody>
      </p:sp>
      <p:sp>
        <p:nvSpPr>
          <p:cNvPr id="5" name="矩形 4"/>
          <p:cNvSpPr/>
          <p:nvPr/>
        </p:nvSpPr>
        <p:spPr>
          <a:xfrm>
            <a:off x="2667000" y="2286000"/>
            <a:ext cx="609600" cy="438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549141" y="2286000"/>
            <a:ext cx="4343399" cy="438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Vector Machine (SVM)</a:t>
            </a:r>
          </a:p>
        </p:txBody>
      </p:sp>
    </p:spTree>
    <p:extLst>
      <p:ext uri="{BB962C8B-B14F-4D97-AF65-F5344CB8AC3E}">
        <p14:creationId xmlns:p14="http://schemas.microsoft.com/office/powerpoint/2010/main" val="30932435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/>
              <p:cNvSpPr txBox="1">
                <a:spLocks/>
              </p:cNvSpPr>
              <p:nvPr/>
            </p:nvSpPr>
            <p:spPr>
              <a:xfrm>
                <a:off x="609600" y="1752600"/>
                <a:ext cx="86868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dirty="0">
                    <a:cs typeface="Times New Roman" pitchFamily="18" charset="0"/>
                  </a:rPr>
                  <a:t>SVM Optimization from a </a:t>
                </a:r>
                <a:r>
                  <a:rPr lang="en-US" altLang="zh-CN" sz="2800" dirty="0">
                    <a:solidFill>
                      <a:srgbClr val="FF0000"/>
                    </a:solidFill>
                    <a:cs typeface="Times New Roman" pitchFamily="18" charset="0"/>
                  </a:rPr>
                  <a:t>dual</a:t>
                </a:r>
                <a:r>
                  <a:rPr lang="en-US" altLang="zh-CN" sz="2800" dirty="0">
                    <a:cs typeface="Times New Roman" pitchFamily="18" charset="0"/>
                  </a:rPr>
                  <a:t> view</a:t>
                </a: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subject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≥1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=1,…,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None/>
                </a:pPr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Apply the method of Lagrange multipliers</a:t>
                </a: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zh-CN" altLang="en-US" sz="24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52600"/>
                <a:ext cx="8686800" cy="4525963"/>
              </a:xfrm>
              <a:prstGeom prst="rect">
                <a:avLst/>
              </a:prstGeom>
              <a:blipFill>
                <a:blip r:embed="rId3"/>
                <a:stretch>
                  <a:fillRect l="-1263" t="-1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1" name="矩形 100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Alexander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Statnikov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 Douglas Hardin, Isabelle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Guyon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and Constantin F.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Aliferist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A Gentle Introduction to Support Vector Machines in Biomedicine. In Word Scientific, 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February 22, 2011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789641" y="2724090"/>
                <a:ext cx="2480167" cy="1153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Objective function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641" y="2724090"/>
                <a:ext cx="2480167" cy="1153136"/>
              </a:xfrm>
              <a:prstGeom prst="rect">
                <a:avLst/>
              </a:prstGeom>
              <a:blipFill>
                <a:blip r:embed="rId4"/>
                <a:stretch>
                  <a:fillRect l="-3202" t="-4233" r="-29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5606739" y="2724090"/>
            <a:ext cx="1585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Constraints</a:t>
            </a:r>
          </a:p>
        </p:txBody>
      </p:sp>
      <p:sp>
        <p:nvSpPr>
          <p:cNvPr id="5" name="矩形 4"/>
          <p:cNvSpPr/>
          <p:nvPr/>
        </p:nvSpPr>
        <p:spPr>
          <a:xfrm>
            <a:off x="2667000" y="2286000"/>
            <a:ext cx="609600" cy="438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549141" y="2286000"/>
            <a:ext cx="4343399" cy="438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6"/>
          <a:stretch/>
        </p:blipFill>
        <p:spPr bwMode="auto">
          <a:xfrm>
            <a:off x="1524000" y="4495800"/>
            <a:ext cx="6781800" cy="143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>
          <a:xfrm>
            <a:off x="6761245" y="5911609"/>
            <a:ext cx="2359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[picture from </a:t>
            </a:r>
            <a:r>
              <a:rPr lang="en-US" sz="1400" dirty="0" err="1">
                <a:solidFill>
                  <a:srgbClr val="0070C0"/>
                </a:solidFill>
              </a:rPr>
              <a:t>Statnikov</a:t>
            </a:r>
            <a:r>
              <a:rPr lang="en-US" sz="1400" dirty="0">
                <a:solidFill>
                  <a:srgbClr val="0070C0"/>
                </a:solidFill>
              </a:rPr>
              <a:t> et al.] </a:t>
            </a: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Vector Machine (SVM)</a:t>
            </a:r>
          </a:p>
        </p:txBody>
      </p:sp>
    </p:spTree>
    <p:extLst>
      <p:ext uri="{BB962C8B-B14F-4D97-AF65-F5344CB8AC3E}">
        <p14:creationId xmlns:p14="http://schemas.microsoft.com/office/powerpoint/2010/main" val="659357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/>
              <p:cNvSpPr txBox="1">
                <a:spLocks/>
              </p:cNvSpPr>
              <p:nvPr/>
            </p:nvSpPr>
            <p:spPr>
              <a:xfrm>
                <a:off x="609600" y="1752600"/>
                <a:ext cx="86868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dirty="0">
                    <a:cs typeface="Times New Roman" pitchFamily="18" charset="0"/>
                  </a:rPr>
                  <a:t>Advancements of using dual formulation</a:t>
                </a:r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Access only </a:t>
                </a:r>
                <a:r>
                  <a:rPr lang="en-US" altLang="zh-CN" sz="2400" dirty="0">
                    <a:solidFill>
                      <a:srgbClr val="FF0000"/>
                    </a:solidFill>
                    <a:cs typeface="Times New Roman" pitchFamily="18" charset="0"/>
                  </a:rPr>
                  <a:t>dot</a:t>
                </a:r>
                <a:r>
                  <a:rPr lang="en-US" altLang="zh-CN" sz="2400" dirty="0">
                    <a:cs typeface="Times New Roman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cs typeface="Times New Roman" pitchFamily="18" charset="0"/>
                  </a:rPr>
                  <a:t>products</a:t>
                </a:r>
                <a:r>
                  <a:rPr lang="en-US" altLang="zh-CN" sz="2400" dirty="0">
                    <a:cs typeface="Times New Roman" pitchFamily="18" charset="0"/>
                  </a:rPr>
                  <a:t> rather than original data</a:t>
                </a: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Beneficial for </a:t>
                </a:r>
                <a:r>
                  <a:rPr lang="en-US" altLang="zh-CN" sz="2400" dirty="0">
                    <a:solidFill>
                      <a:srgbClr val="FF0000"/>
                    </a:solidFill>
                    <a:cs typeface="Times New Roman" pitchFamily="18" charset="0"/>
                  </a:rPr>
                  <a:t>high-dimensional</a:t>
                </a:r>
                <a:r>
                  <a:rPr lang="en-US" altLang="zh-CN" sz="2400" dirty="0">
                    <a:cs typeface="Times New Roman" pitchFamily="18" charset="0"/>
                  </a:rPr>
                  <a:t> input vectors</a:t>
                </a:r>
                <a:endParaRPr lang="en-US" altLang="zh-CN" sz="2400" i="1" dirty="0">
                  <a:cs typeface="Times New Roman" pitchFamily="18" charset="0"/>
                </a:endParaRPr>
              </a:p>
              <a:p>
                <a:pPr marL="457200" lvl="1" indent="0">
                  <a:buNone/>
                </a:pPr>
                <a:r>
                  <a:rPr lang="en-US" altLang="zh-CN" sz="2400" dirty="0">
                    <a:solidFill>
                      <a:srgbClr val="0070C0"/>
                    </a:solidFill>
                    <a:cs typeface="Times New Roman" pitchFamily="18" charset="0"/>
                  </a:rPr>
                  <a:t>Primal</a:t>
                </a:r>
                <a:r>
                  <a:rPr lang="en-US" altLang="zh-CN" sz="2400" dirty="0">
                    <a:cs typeface="Times New Roman" pitchFamily="18" charset="0"/>
                  </a:rPr>
                  <a:t> formulation: </a:t>
                </a:r>
              </a:p>
              <a:p>
                <a:pPr marL="457200" lvl="1" indent="0">
                  <a:buNone/>
                </a:pPr>
                <a:r>
                  <a:rPr lang="en-US" altLang="zh-CN" sz="2400" dirty="0">
                    <a:cs typeface="Times New Roman" pitchFamily="18" charset="0"/>
                  </a:rPr>
                  <a:t>Training: </a:t>
                </a:r>
                <a:r>
                  <a:rPr lang="en-US" altLang="zh-CN" sz="2400" dirty="0">
                    <a:cs typeface="Times New Roman" pitchFamily="18" charset="0"/>
                    <a:sym typeface="Wingdings" panose="05000000000000000000" pitchFamily="2" charset="2"/>
                  </a:rPr>
                  <a:t>min</a:t>
                </a:r>
                <a:r>
                  <a:rPr lang="en-US" altLang="zh-CN" sz="2400" dirty="0">
                    <a:solidFill>
                      <a:srgbClr val="FF0000"/>
                    </a:solidFill>
                    <a:cs typeface="Times New Roman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subject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≥1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altLang="zh-CN" sz="2400" dirty="0">
                    <a:cs typeface="Times New Roman" pitchFamily="18" charset="0"/>
                  </a:rPr>
                  <a:t>Testing: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𝑠𝑖𝑔𝑛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𝑤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altLang="zh-CN" sz="2400" i="1" dirty="0">
                  <a:cs typeface="Times New Roman" pitchFamily="18" charset="0"/>
                </a:endParaRPr>
              </a:p>
              <a:p>
                <a:pPr marL="457200" lvl="1" indent="0">
                  <a:buNone/>
                </a:pPr>
                <a:endParaRPr lang="en-US" altLang="zh-CN" sz="800" dirty="0">
                  <a:solidFill>
                    <a:srgbClr val="0070C0"/>
                  </a:solidFill>
                  <a:cs typeface="Times New Roman" pitchFamily="18" charset="0"/>
                </a:endParaRPr>
              </a:p>
              <a:p>
                <a:pPr marL="457200" lvl="1" indent="0">
                  <a:buNone/>
                </a:pPr>
                <a:r>
                  <a:rPr lang="en-US" altLang="zh-CN" sz="2400" dirty="0">
                    <a:solidFill>
                      <a:srgbClr val="0070C0"/>
                    </a:solidFill>
                    <a:cs typeface="Times New Roman" pitchFamily="18" charset="0"/>
                  </a:rPr>
                  <a:t>Dual</a:t>
                </a:r>
                <a:r>
                  <a:rPr lang="en-US" altLang="zh-CN" sz="2400" dirty="0">
                    <a:cs typeface="Times New Roman" pitchFamily="18" charset="0"/>
                  </a:rPr>
                  <a:t> formulation: </a:t>
                </a:r>
              </a:p>
              <a:p>
                <a:pPr marL="457200" lvl="1" indent="0">
                  <a:buNone/>
                </a:pPr>
                <a:r>
                  <a:rPr lang="en-US" altLang="zh-CN" sz="2400" dirty="0">
                    <a:cs typeface="Times New Roman" pitchFamily="18" charset="0"/>
                  </a:rPr>
                  <a:t>Training: min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𝑗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400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None/>
                </a:pPr>
                <a:r>
                  <a:rPr lang="en-US" altLang="zh-CN" sz="2400" dirty="0">
                    <a:cs typeface="Times New Roman" pitchFamily="18" charset="0"/>
                  </a:rPr>
                  <a:t>Testing: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𝑠𝑖𝑔𝑛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nary>
                      <m:naryPr>
                        <m:chr m:val="∑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None/>
                </a:pPr>
                <a:endParaRPr lang="en-US" altLang="zh-CN" sz="24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52600"/>
                <a:ext cx="8686800" cy="4525963"/>
              </a:xfrm>
              <a:prstGeom prst="rect">
                <a:avLst/>
              </a:prstGeom>
              <a:blipFill>
                <a:blip r:embed="rId3"/>
                <a:stretch>
                  <a:fillRect l="-1263" t="-22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6019800" y="5044966"/>
            <a:ext cx="8382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105400" y="5525815"/>
            <a:ext cx="685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Vector Machine (SVM)</a:t>
            </a:r>
          </a:p>
        </p:txBody>
      </p:sp>
    </p:spTree>
    <p:extLst>
      <p:ext uri="{BB962C8B-B14F-4D97-AF65-F5344CB8AC3E}">
        <p14:creationId xmlns:p14="http://schemas.microsoft.com/office/powerpoint/2010/main" val="1340571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Motivation</a:t>
            </a:r>
          </a:p>
          <a:p>
            <a:pPr lvl="1"/>
            <a:r>
              <a:rPr lang="en-US" altLang="zh-CN" dirty="0">
                <a:cs typeface="Times New Roman" pitchFamily="18" charset="0"/>
              </a:rPr>
              <a:t> Perform kernel trick for non-linearly separable data</a:t>
            </a:r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1" name="矩形 100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Alexander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Statnikov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 Douglas Hardin, Isabelle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Guyon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and Constantin F. 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Aliferist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A Gentle Introduction to Support Vector Machines in Biomedicine. In Word Scientific, 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February 22, 2011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95600"/>
            <a:ext cx="2761769" cy="24521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44" y="2955074"/>
            <a:ext cx="3502256" cy="2400300"/>
          </a:xfrm>
          <a:prstGeom prst="rect">
            <a:avLst/>
          </a:prstGeom>
        </p:spPr>
      </p:pic>
      <p:sp>
        <p:nvSpPr>
          <p:cNvPr id="6" name="箭头: 右 5"/>
          <p:cNvSpPr/>
          <p:nvPr/>
        </p:nvSpPr>
        <p:spPr>
          <a:xfrm>
            <a:off x="4316056" y="3964724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139957" y="3493849"/>
            <a:ext cx="881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Kernel</a:t>
            </a:r>
            <a:endParaRPr lang="zh-CN" altLang="en-US" sz="2000" dirty="0"/>
          </a:p>
        </p:txBody>
      </p:sp>
      <p:sp>
        <p:nvSpPr>
          <p:cNvPr id="18" name="矩形 17"/>
          <p:cNvSpPr/>
          <p:nvPr/>
        </p:nvSpPr>
        <p:spPr>
          <a:xfrm>
            <a:off x="1618770" y="5380506"/>
            <a:ext cx="2438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cs typeface="Times New Roman" pitchFamily="18" charset="0"/>
              </a:rPr>
              <a:t>Data is not separable in the input space</a:t>
            </a:r>
            <a:endParaRPr lang="zh-CN" altLang="en-US" sz="2000" dirty="0"/>
          </a:p>
        </p:txBody>
      </p:sp>
      <p:sp>
        <p:nvSpPr>
          <p:cNvPr id="19" name="矩形 18"/>
          <p:cNvSpPr/>
          <p:nvPr/>
        </p:nvSpPr>
        <p:spPr>
          <a:xfrm>
            <a:off x="5570221" y="5355374"/>
            <a:ext cx="33678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cs typeface="Times New Roman" pitchFamily="18" charset="0"/>
              </a:rPr>
              <a:t>Data is separable in the feature space obtained by the kernel</a:t>
            </a:r>
            <a:endParaRPr lang="zh-CN" altLang="en-US" sz="2000" dirty="0"/>
          </a:p>
        </p:txBody>
      </p:sp>
      <p:sp>
        <p:nvSpPr>
          <p:cNvPr id="14" name="矩形 13"/>
          <p:cNvSpPr/>
          <p:nvPr/>
        </p:nvSpPr>
        <p:spPr>
          <a:xfrm>
            <a:off x="6780009" y="6133044"/>
            <a:ext cx="2359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[picture from </a:t>
            </a:r>
            <a:r>
              <a:rPr lang="en-US" sz="1400" dirty="0" err="1">
                <a:solidFill>
                  <a:srgbClr val="0070C0"/>
                </a:solidFill>
              </a:rPr>
              <a:t>Statnikov</a:t>
            </a:r>
            <a:r>
              <a:rPr lang="en-US" sz="1400" dirty="0">
                <a:solidFill>
                  <a:srgbClr val="0070C0"/>
                </a:solidFill>
              </a:rPr>
              <a:t> et al.] </a:t>
            </a: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Vector Machine (SVM)</a:t>
            </a:r>
          </a:p>
        </p:txBody>
      </p:sp>
    </p:spTree>
    <p:extLst>
      <p:ext uri="{BB962C8B-B14F-4D97-AF65-F5344CB8AC3E}">
        <p14:creationId xmlns:p14="http://schemas.microsoft.com/office/powerpoint/2010/main" val="487307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/>
              <p:cNvSpPr txBox="1">
                <a:spLocks/>
              </p:cNvSpPr>
              <p:nvPr/>
            </p:nvSpPr>
            <p:spPr>
              <a:xfrm>
                <a:off x="609600" y="1752600"/>
                <a:ext cx="84582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dirty="0">
                    <a:cs typeface="Times New Roman" pitchFamily="18" charset="0"/>
                  </a:rPr>
                  <a:t>Kernel Trick </a:t>
                </a:r>
                <a:r>
                  <a:rPr lang="en-US" altLang="zh-CN" dirty="0">
                    <a:cs typeface="Times New Roman" pitchFamily="18" charset="0"/>
                  </a:rPr>
                  <a:t>for </a:t>
                </a:r>
                <a:r>
                  <a:rPr lang="en-US" altLang="zh-CN" dirty="0">
                    <a:solidFill>
                      <a:srgbClr val="0070C0"/>
                    </a:solidFill>
                    <a:cs typeface="Times New Roman" pitchFamily="18" charset="0"/>
                  </a:rPr>
                  <a:t>non-linearly separable </a:t>
                </a:r>
                <a:r>
                  <a:rPr lang="en-US" altLang="zh-CN" dirty="0">
                    <a:cs typeface="Times New Roman" pitchFamily="18" charset="0"/>
                  </a:rPr>
                  <a:t>data</a:t>
                </a: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Original Space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: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𝑠𝑖𝑔𝑛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Mapped Space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Φ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:</a:t>
                </a: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None/>
                </a:pPr>
                <a:r>
                  <a:rPr lang="en-US" altLang="zh-CN" sz="2400" dirty="0">
                    <a:cs typeface="Times New Roman" pitchFamily="18" charset="0"/>
                  </a:rPr>
                  <a:t>We don’t need to know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Φ</m:t>
                    </m:r>
                  </m:oMath>
                </a14:m>
                <a:r>
                  <a:rPr lang="en-US" altLang="zh-CN" sz="2400" dirty="0">
                    <a:cs typeface="Times New Roman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cs typeface="Times New Roman" pitchFamily="18" charset="0"/>
                  </a:rPr>
                  <a:t>explicitly</a:t>
                </a:r>
                <a:r>
                  <a:rPr lang="en-US" altLang="zh-CN" sz="2400" dirty="0">
                    <a:cs typeface="Times New Roman" pitchFamily="18" charset="0"/>
                  </a:rPr>
                  <a:t>, we just need to employ the positive semi-definite function</a:t>
                </a:r>
                <a:r>
                  <a:rPr lang="zh-CN" altLang="en-US" sz="2400" dirty="0">
                    <a:cs typeface="Times New Roman" pitchFamily="18" charset="0"/>
                  </a:rPr>
                  <a:t>*</a:t>
                </a:r>
                <a:r>
                  <a:rPr lang="en-US" altLang="zh-CN" sz="24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K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∙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∙</m:t>
                        </m:r>
                      </m:e>
                    </m:d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:</m:t>
                    </m:r>
                  </m:oMath>
                </a14:m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None/>
                </a:pPr>
                <a:r>
                  <a:rPr lang="en-US" altLang="zh-CN" sz="2400" dirty="0">
                    <a:cs typeface="Times New Roman" pitchFamily="18" charset="0"/>
                  </a:rPr>
                  <a:t> </a:t>
                </a: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zh-CN" altLang="en-US" sz="24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52600"/>
                <a:ext cx="8458200" cy="4525963"/>
              </a:xfrm>
              <a:prstGeom prst="rect">
                <a:avLst/>
              </a:prstGeom>
              <a:blipFill>
                <a:blip r:embed="rId3"/>
                <a:stretch>
                  <a:fillRect l="-1297" t="-17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1" name="矩形 100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*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Mohri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Mehryar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;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Rostamizadeh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Afshin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; Talwalkar,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Ameet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(2012). Foundations of Machine Learning. USA, Massachusetts: MIT Press.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133600" y="3222493"/>
                <a:ext cx="5576078" cy="1281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𝑠𝑖𝑔𝑛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m:rPr>
                              <m:sty m:val="p"/>
                            </m:rPr>
                            <a:rPr lang="el-GR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Φ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Φ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222493"/>
                <a:ext cx="5576078" cy="12813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819400" y="5334000"/>
                <a:ext cx="4190378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800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K</m:t>
                      </m:r>
                      <m:d>
                        <m:d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8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Φ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Φ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acc>
                      <m:r>
                        <a:rPr lang="en-US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5334000"/>
                <a:ext cx="4190378" cy="5887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Vector Machine (SVM)</a:t>
            </a:r>
          </a:p>
        </p:txBody>
      </p:sp>
    </p:spTree>
    <p:extLst>
      <p:ext uri="{BB962C8B-B14F-4D97-AF65-F5344CB8AC3E}">
        <p14:creationId xmlns:p14="http://schemas.microsoft.com/office/powerpoint/2010/main" val="2344028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A Kernel is a </a:t>
            </a:r>
            <a:r>
              <a:rPr lang="en-US" altLang="zh-CN" sz="2800" dirty="0">
                <a:solidFill>
                  <a:srgbClr val="FF0000"/>
                </a:solidFill>
                <a:cs typeface="Times New Roman" pitchFamily="18" charset="0"/>
              </a:rPr>
              <a:t>dot product </a:t>
            </a:r>
            <a:r>
              <a:rPr lang="en-US" altLang="zh-CN" sz="2800" dirty="0">
                <a:cs typeface="Times New Roman" pitchFamily="18" charset="0"/>
              </a:rPr>
              <a:t>in some feature space.</a:t>
            </a:r>
          </a:p>
          <a:p>
            <a:r>
              <a:rPr lang="en-US" altLang="zh-CN" sz="2800" dirty="0">
                <a:cs typeface="Times New Roman" pitchFamily="18" charset="0"/>
              </a:rPr>
              <a:t>Popular Kernel</a:t>
            </a: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1" name="矩形 100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Alexander </a:t>
            </a:r>
            <a:r>
              <a:rPr lang="en-US" altLang="zh-CN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Statnikov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, Douglas Hardin, Isabelle </a:t>
            </a:r>
            <a:r>
              <a:rPr lang="en-US" altLang="zh-CN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Guyon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, and Constantin F. </a:t>
            </a:r>
            <a:r>
              <a:rPr lang="en-US" altLang="zh-CN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Aliferist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. A Gentle Introduction to Support Vector Machines in Biomedicine. In Word Scientific, February 22, 2011.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46764"/>
            <a:ext cx="6914753" cy="31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Vector Machine (SVM)</a:t>
            </a:r>
          </a:p>
        </p:txBody>
      </p:sp>
    </p:spTree>
    <p:extLst>
      <p:ext uri="{BB962C8B-B14F-4D97-AF65-F5344CB8AC3E}">
        <p14:creationId xmlns:p14="http://schemas.microsoft.com/office/powerpoint/2010/main" val="2673858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cs typeface="Times New Roman" pitchFamily="18" charset="0"/>
              </a:rPr>
              <a:t>Applications</a:t>
            </a:r>
            <a:r>
              <a:rPr lang="en-US" altLang="zh-CN" sz="2800" dirty="0">
                <a:cs typeface="Times New Roman" pitchFamily="18" charset="0"/>
              </a:rPr>
              <a:t>: Image Retrieval, Robot Navigation and Cancer Recognition (Medical) etc.</a:t>
            </a:r>
          </a:p>
          <a:p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pic>
        <p:nvPicPr>
          <p:cNvPr id="1026" name="Picture 2" descr="Image result for content based image retrieval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10584"/>
            <a:ext cx="3727635" cy="279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558527" y="5535404"/>
            <a:ext cx="4000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cs typeface="Times New Roman" pitchFamily="18" charset="0"/>
              </a:rPr>
              <a:t>Content based Image Retrieval</a:t>
            </a:r>
            <a:endParaRPr lang="en-US" sz="2400" dirty="0">
              <a:cs typeface="Times New Roman" pitchFamily="18" charset="0"/>
            </a:endParaRPr>
          </a:p>
        </p:txBody>
      </p:sp>
      <p:pic>
        <p:nvPicPr>
          <p:cNvPr id="14" name="Picture 4" descr="Image result for robot navig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70" y="2624399"/>
            <a:ext cx="3424354" cy="278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5737826" y="5535403"/>
            <a:ext cx="2333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cs typeface="Times New Roman" pitchFamily="18" charset="0"/>
              </a:rPr>
              <a:t>Robot Navigation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Application Background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077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886700" cy="1325563"/>
          </a:xfrm>
        </p:spPr>
        <p:txBody>
          <a:bodyPr>
            <a:normAutofit/>
          </a:bodyPr>
          <a:lstStyle/>
          <a:p>
            <a:r>
              <a:rPr lang="en-US" i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Deep </a:t>
            </a:r>
            <a:r>
              <a:rPr lang="en-US" i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based Approaches</a:t>
            </a:r>
          </a:p>
        </p:txBody>
      </p:sp>
    </p:spTree>
    <p:extLst>
      <p:ext uri="{BB962C8B-B14F-4D97-AF65-F5344CB8AC3E}">
        <p14:creationId xmlns:p14="http://schemas.microsoft.com/office/powerpoint/2010/main" val="902466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19" name="矩形 18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0" name="矩形 19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Representation</a:t>
            </a:r>
          </a:p>
        </p:txBody>
      </p:sp>
      <p:sp>
        <p:nvSpPr>
          <p:cNvPr id="30" name="矩形 29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 Training</a:t>
            </a:r>
          </a:p>
        </p:txBody>
      </p:sp>
      <p:sp>
        <p:nvSpPr>
          <p:cNvPr id="31" name="箭头: 右 30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箭头: 右 31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箭头: 右 32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内容占位符 2"/>
          <p:cNvSpPr txBox="1">
            <a:spLocks/>
          </p:cNvSpPr>
          <p:nvPr/>
        </p:nvSpPr>
        <p:spPr>
          <a:xfrm>
            <a:off x="762000" y="1905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Though building and training neural networks, DL proposes to </a:t>
            </a:r>
            <a:r>
              <a:rPr lang="en-US" altLang="zh-CN" sz="2800" b="1" dirty="0">
                <a:solidFill>
                  <a:srgbClr val="FF0000"/>
                </a:solidFill>
                <a:cs typeface="Times New Roman" pitchFamily="18" charset="0"/>
              </a:rPr>
              <a:t>jointly</a:t>
            </a:r>
            <a:r>
              <a:rPr lang="en-US" altLang="zh-CN" sz="2800" dirty="0">
                <a:cs typeface="Times New Roman" pitchFamily="18" charset="0"/>
              </a:rPr>
              <a:t> learn </a:t>
            </a:r>
            <a:r>
              <a:rPr lang="en-US" altLang="zh-CN" sz="2800" i="1" dirty="0">
                <a:cs typeface="Times New Roman" pitchFamily="18" charset="0"/>
              </a:rPr>
              <a:t>feature extraction, image representation </a:t>
            </a:r>
            <a:r>
              <a:rPr lang="en-US" altLang="zh-CN" sz="2800" dirty="0">
                <a:cs typeface="Times New Roman" pitchFamily="18" charset="0"/>
              </a:rPr>
              <a:t>and</a:t>
            </a:r>
            <a:r>
              <a:rPr lang="en-US" altLang="zh-CN" sz="2800" i="1" dirty="0">
                <a:cs typeface="Times New Roman" pitchFamily="18" charset="0"/>
              </a:rPr>
              <a:t> classifier </a:t>
            </a:r>
            <a:r>
              <a:rPr lang="en-US" altLang="zh-CN" sz="2800" dirty="0">
                <a:cs typeface="Times New Roman" pitchFamily="18" charset="0"/>
              </a:rPr>
              <a:t>(e.g., </a:t>
            </a:r>
            <a:r>
              <a:rPr lang="en-US" altLang="zh-CN" sz="2800" dirty="0" err="1">
                <a:cs typeface="Times New Roman" pitchFamily="18" charset="0"/>
              </a:rPr>
              <a:t>softmax</a:t>
            </a:r>
            <a:r>
              <a:rPr lang="en-US" altLang="zh-CN" sz="2800" dirty="0">
                <a:cs typeface="Times New Roman" pitchFamily="18" charset="0"/>
              </a:rPr>
              <a:t> classifier).</a:t>
            </a:r>
          </a:p>
          <a:p>
            <a:r>
              <a:rPr lang="en-US" altLang="zh-CN" sz="2800" dirty="0">
                <a:cs typeface="Times New Roman" pitchFamily="18" charset="0"/>
              </a:rPr>
              <a:t>Advantages: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Feature is automatically learned.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Superior performance on large scale databases.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Easy for parallelization</a:t>
            </a:r>
          </a:p>
          <a:p>
            <a:r>
              <a:rPr lang="en-US" altLang="zh-CN" sz="2800" dirty="0">
                <a:cs typeface="Times New Roman" pitchFamily="18" charset="0"/>
              </a:rPr>
              <a:t>Disadvantage-unclear decision making (black box)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(DL)</a:t>
            </a:r>
          </a:p>
        </p:txBody>
      </p:sp>
    </p:spTree>
    <p:extLst>
      <p:ext uri="{BB962C8B-B14F-4D97-AF65-F5344CB8AC3E}">
        <p14:creationId xmlns:p14="http://schemas.microsoft.com/office/powerpoint/2010/main" val="9187058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Inspired by the human brain study, we propose to process image hierarchically from bottom to top. </a:t>
            </a: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内容占位符 3" descr="1365435554_692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2466383"/>
            <a:ext cx="4819195" cy="3612739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42" name="内容占位符 2"/>
          <p:cNvSpPr txBox="1">
            <a:spLocks/>
          </p:cNvSpPr>
          <p:nvPr/>
        </p:nvSpPr>
        <p:spPr>
          <a:xfrm>
            <a:off x="762000" y="1905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62595" y="6311315"/>
            <a:ext cx="6754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sp>
        <p:nvSpPr>
          <p:cNvPr id="2" name="矩形 1"/>
          <p:cNvSpPr/>
          <p:nvPr/>
        </p:nvSpPr>
        <p:spPr>
          <a:xfrm>
            <a:off x="5029200" y="5791200"/>
            <a:ext cx="2133600" cy="334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矩形 12"/>
          <p:cNvSpPr/>
          <p:nvPr/>
        </p:nvSpPr>
        <p:spPr>
          <a:xfrm>
            <a:off x="7010400" y="5867400"/>
            <a:ext cx="21735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[picture from </a:t>
            </a:r>
            <a:r>
              <a:rPr lang="en-US" sz="1400" dirty="0" err="1">
                <a:solidFill>
                  <a:srgbClr val="0070C0"/>
                </a:solidFill>
              </a:rPr>
              <a:t>Honglak</a:t>
            </a:r>
            <a:r>
              <a:rPr lang="en-US" sz="1400" dirty="0">
                <a:solidFill>
                  <a:srgbClr val="0070C0"/>
                </a:solidFill>
              </a:rPr>
              <a:t> Lee] </a:t>
            </a: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Hierarchical Abstraction as human brain</a:t>
            </a:r>
          </a:p>
        </p:txBody>
      </p:sp>
    </p:spTree>
    <p:extLst>
      <p:ext uri="{BB962C8B-B14F-4D97-AF65-F5344CB8AC3E}">
        <p14:creationId xmlns:p14="http://schemas.microsoft.com/office/powerpoint/2010/main" val="30280409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6" name="矩形 15"/>
          <p:cNvSpPr/>
          <p:nvPr/>
        </p:nvSpPr>
        <p:spPr>
          <a:xfrm>
            <a:off x="1362595" y="6311315"/>
            <a:ext cx="6754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00200"/>
            <a:ext cx="1596523" cy="994935"/>
          </a:xfrm>
          <a:prstGeom prst="rect">
            <a:avLst/>
          </a:prstGeom>
        </p:spPr>
      </p:pic>
      <p:cxnSp>
        <p:nvCxnSpPr>
          <p:cNvPr id="8" name="直接箭头连接符 7"/>
          <p:cNvCxnSpPr>
            <a:cxnSpLocks/>
          </p:cNvCxnSpPr>
          <p:nvPr/>
        </p:nvCxnSpPr>
        <p:spPr>
          <a:xfrm>
            <a:off x="2125273" y="2076022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353873" y="17528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Low-Level Feature</a:t>
            </a:r>
          </a:p>
        </p:txBody>
      </p:sp>
      <p:cxnSp>
        <p:nvCxnSpPr>
          <p:cNvPr id="19" name="直接箭头连接符 18"/>
          <p:cNvCxnSpPr>
            <a:cxnSpLocks/>
          </p:cNvCxnSpPr>
          <p:nvPr/>
        </p:nvCxnSpPr>
        <p:spPr>
          <a:xfrm>
            <a:off x="3725473" y="2076022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4134689" y="175285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Mid-Level Feature</a:t>
            </a:r>
          </a:p>
        </p:txBody>
      </p:sp>
      <p:cxnSp>
        <p:nvCxnSpPr>
          <p:cNvPr id="23" name="直接箭头连接符 22"/>
          <p:cNvCxnSpPr>
            <a:cxnSpLocks/>
          </p:cNvCxnSpPr>
          <p:nvPr/>
        </p:nvCxnSpPr>
        <p:spPr>
          <a:xfrm>
            <a:off x="5478073" y="2074275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5830857" y="175110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High-Level Feature</a:t>
            </a:r>
          </a:p>
        </p:txBody>
      </p:sp>
      <p:cxnSp>
        <p:nvCxnSpPr>
          <p:cNvPr id="25" name="直接箭头连接符 24"/>
          <p:cNvCxnSpPr>
            <a:cxnSpLocks/>
          </p:cNvCxnSpPr>
          <p:nvPr/>
        </p:nvCxnSpPr>
        <p:spPr>
          <a:xfrm>
            <a:off x="7204721" y="205440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7383073" y="1731234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Trainable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Classifier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016786"/>
            <a:ext cx="2198702" cy="26220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011547"/>
            <a:ext cx="2226486" cy="262725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3016786"/>
            <a:ext cx="2161562" cy="2622013"/>
          </a:xfrm>
          <a:prstGeom prst="rect">
            <a:avLst/>
          </a:prstGeom>
        </p:spPr>
      </p:pic>
      <p:cxnSp>
        <p:nvCxnSpPr>
          <p:cNvPr id="28" name="直接箭头连接符 27"/>
          <p:cNvCxnSpPr>
            <a:cxnSpLocks/>
            <a:stCxn id="13" idx="2"/>
            <a:endCxn id="14" idx="0"/>
          </p:cNvCxnSpPr>
          <p:nvPr/>
        </p:nvCxnSpPr>
        <p:spPr>
          <a:xfrm flipH="1">
            <a:off x="1937551" y="2399187"/>
            <a:ext cx="1178322" cy="617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cxnSpLocks/>
            <a:stCxn id="22" idx="2"/>
            <a:endCxn id="17" idx="0"/>
          </p:cNvCxnSpPr>
          <p:nvPr/>
        </p:nvCxnSpPr>
        <p:spPr>
          <a:xfrm flipH="1">
            <a:off x="4694643" y="2399187"/>
            <a:ext cx="202046" cy="6123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cxnSpLocks/>
            <a:stCxn id="24" idx="2"/>
            <a:endCxn id="18" idx="0"/>
          </p:cNvCxnSpPr>
          <p:nvPr/>
        </p:nvCxnSpPr>
        <p:spPr>
          <a:xfrm>
            <a:off x="6592857" y="2397440"/>
            <a:ext cx="812524" cy="6193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410758" y="5731337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Feature visualization of convolutional net trained on ImageNet from [</a:t>
            </a:r>
            <a:r>
              <a:rPr lang="en-US" dirty="0" err="1"/>
              <a:t>Zeiler</a:t>
            </a:r>
            <a:r>
              <a:rPr lang="en-US" dirty="0"/>
              <a:t> &amp; Fergus 2013]</a:t>
            </a:r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= Learning Hierarchical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043811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Main Components</a:t>
            </a:r>
          </a:p>
          <a:p>
            <a:pPr lvl="1"/>
            <a:r>
              <a:rPr lang="en-US" altLang="zh-CN" sz="2400" b="1" dirty="0">
                <a:cs typeface="Times New Roman" pitchFamily="18" charset="0"/>
              </a:rPr>
              <a:t>Input</a:t>
            </a:r>
            <a:r>
              <a:rPr lang="en-US" altLang="zh-CN" sz="2400" dirty="0">
                <a:cs typeface="Times New Roman" pitchFamily="18" charset="0"/>
              </a:rPr>
              <a:t>: a vector of all image pixels</a:t>
            </a:r>
          </a:p>
          <a:p>
            <a:pPr lvl="1"/>
            <a:r>
              <a:rPr lang="en-US" altLang="zh-CN" sz="2400" b="1" dirty="0">
                <a:cs typeface="Times New Roman" pitchFamily="18" charset="0"/>
              </a:rPr>
              <a:t>Deep Network</a:t>
            </a:r>
            <a:r>
              <a:rPr lang="en-US" altLang="zh-CN" sz="2400" dirty="0">
                <a:cs typeface="Times New Roman" pitchFamily="18" charset="0"/>
              </a:rPr>
              <a:t>: Feature representation + </a:t>
            </a:r>
            <a:r>
              <a:rPr lang="en-US" altLang="zh-CN" sz="2400" dirty="0" err="1">
                <a:cs typeface="Times New Roman" pitchFamily="18" charset="0"/>
              </a:rPr>
              <a:t>Softmax</a:t>
            </a:r>
            <a:r>
              <a:rPr lang="en-US" altLang="zh-CN" sz="2400" dirty="0">
                <a:cs typeface="Times New Roman" pitchFamily="18" charset="0"/>
              </a:rPr>
              <a:t> Classifier</a:t>
            </a:r>
          </a:p>
          <a:p>
            <a:pPr lvl="1"/>
            <a:r>
              <a:rPr lang="en-US" altLang="zh-CN" sz="2400" b="1" dirty="0">
                <a:cs typeface="Times New Roman" pitchFamily="18" charset="0"/>
              </a:rPr>
              <a:t>Output</a:t>
            </a:r>
            <a:r>
              <a:rPr lang="en-US" altLang="zh-CN" sz="2400" dirty="0">
                <a:cs typeface="Times New Roman" pitchFamily="18" charset="0"/>
              </a:rPr>
              <a:t>: a vector of label probabilities. For instance, the </a:t>
            </a:r>
            <a:r>
              <a:rPr lang="en-US" altLang="zh-CN" sz="2400" i="1" dirty="0" err="1">
                <a:cs typeface="Times New Roman" pitchFamily="18" charset="0"/>
              </a:rPr>
              <a:t>i-th</a:t>
            </a:r>
            <a:r>
              <a:rPr lang="en-US" altLang="zh-CN" sz="2400" dirty="0">
                <a:cs typeface="Times New Roman" pitchFamily="18" charset="0"/>
              </a:rPr>
              <a:t> neuron is corresponding to the </a:t>
            </a:r>
            <a:r>
              <a:rPr lang="en-US" altLang="zh-CN" sz="2400" i="1" dirty="0" err="1">
                <a:cs typeface="Times New Roman" pitchFamily="18" charset="0"/>
              </a:rPr>
              <a:t>i-th</a:t>
            </a:r>
            <a:r>
              <a:rPr lang="en-US" altLang="zh-CN" sz="2400" dirty="0">
                <a:cs typeface="Times New Roman" pitchFamily="18" charset="0"/>
              </a:rPr>
              <a:t> object category.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1362595" y="6311315"/>
            <a:ext cx="6754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pic>
        <p:nvPicPr>
          <p:cNvPr id="19" name="Picture 7" descr="C:\Documents and Settings\Administrator\桌面\2016-11-06_10_40_59_search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43189"/>
            <a:ext cx="1447800" cy="145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直接箭头连接符 19"/>
          <p:cNvCxnSpPr>
            <a:cxnSpLocks/>
            <a:stCxn id="19" idx="3"/>
          </p:cNvCxnSpPr>
          <p:nvPr/>
        </p:nvCxnSpPr>
        <p:spPr>
          <a:xfrm>
            <a:off x="2819400" y="4772099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601197" y="557426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Input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4086113"/>
            <a:ext cx="2364581" cy="119185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867918" y="5574268"/>
            <a:ext cx="1542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Deep Network</a:t>
            </a:r>
          </a:p>
        </p:txBody>
      </p:sp>
      <p:cxnSp>
        <p:nvCxnSpPr>
          <p:cNvPr id="29" name="直接箭头连接符 28"/>
          <p:cNvCxnSpPr>
            <a:cxnSpLocks/>
          </p:cNvCxnSpPr>
          <p:nvPr/>
        </p:nvCxnSpPr>
        <p:spPr>
          <a:xfrm>
            <a:off x="5867400" y="4772098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74357"/>
              </p:ext>
            </p:extLst>
          </p:nvPr>
        </p:nvGraphicFramePr>
        <p:xfrm>
          <a:off x="6537434" y="3886200"/>
          <a:ext cx="2285998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7406">
                  <a:extLst>
                    <a:ext uri="{9D8B030D-6E8A-4147-A177-3AD203B41FA5}">
                      <a16:colId xmlns:a16="http://schemas.microsoft.com/office/drawing/2014/main" val="1001462199"/>
                    </a:ext>
                  </a:extLst>
                </a:gridCol>
                <a:gridCol w="725593">
                  <a:extLst>
                    <a:ext uri="{9D8B030D-6E8A-4147-A177-3AD203B41FA5}">
                      <a16:colId xmlns:a16="http://schemas.microsoft.com/office/drawing/2014/main" val="3833578749"/>
                    </a:ext>
                  </a:extLst>
                </a:gridCol>
                <a:gridCol w="1142999">
                  <a:extLst>
                    <a:ext uri="{9D8B030D-6E8A-4147-A177-3AD203B41FA5}">
                      <a16:colId xmlns:a16="http://schemas.microsoft.com/office/drawing/2014/main" val="2230427670"/>
                    </a:ext>
                  </a:extLst>
                </a:gridCol>
              </a:tblGrid>
              <a:tr h="3156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id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label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Probability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812846"/>
                  </a:ext>
                </a:extLst>
              </a:tr>
              <a:tr h="3156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Cat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0.9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361081"/>
                  </a:ext>
                </a:extLst>
              </a:tr>
              <a:tr h="3156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Dog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0.05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904199"/>
                  </a:ext>
                </a:extLst>
              </a:tr>
              <a:tr h="3156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Cow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0.03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160214"/>
                  </a:ext>
                </a:extLst>
              </a:tr>
              <a:tr h="3156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Car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0.02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861821"/>
                  </a:ext>
                </a:extLst>
              </a:tr>
            </a:tbl>
          </a:graphicData>
        </a:graphic>
      </p:graphicFrame>
      <p:sp>
        <p:nvSpPr>
          <p:cNvPr id="30" name="矩形 29"/>
          <p:cNvSpPr/>
          <p:nvPr/>
        </p:nvSpPr>
        <p:spPr>
          <a:xfrm>
            <a:off x="7086600" y="5611059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1060605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Common Pipeline</a:t>
            </a: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3551835" y="21336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21336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21336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23622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23614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矩形: 圆角 18"/>
          <p:cNvSpPr/>
          <p:nvPr/>
        </p:nvSpPr>
        <p:spPr>
          <a:xfrm>
            <a:off x="1584653" y="2971801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Collect image and object label pair (</a:t>
            </a:r>
            <a:r>
              <a:rPr lang="en-US" altLang="zh-CN" sz="16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, y)</a:t>
            </a:r>
            <a:endParaRPr lang="en-US" sz="1600" dirty="0"/>
          </a:p>
        </p:txBody>
      </p:sp>
      <p:sp>
        <p:nvSpPr>
          <p:cNvPr id="20" name="矩形: 圆角 19"/>
          <p:cNvSpPr/>
          <p:nvPr/>
        </p:nvSpPr>
        <p:spPr>
          <a:xfrm>
            <a:off x="3536289" y="2977877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Design the type and number of neural layers </a:t>
            </a:r>
            <a:endParaRPr lang="en-US" sz="1600" dirty="0"/>
          </a:p>
        </p:txBody>
      </p:sp>
      <p:sp>
        <p:nvSpPr>
          <p:cNvPr id="22" name="矩形: 圆角 21"/>
          <p:cNvSpPr/>
          <p:nvPr/>
        </p:nvSpPr>
        <p:spPr>
          <a:xfrm>
            <a:off x="5486399" y="2971800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Optimize the parameters of network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567434" y="5105400"/>
            <a:ext cx="6509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Input: </a:t>
            </a:r>
            <a:r>
              <a:rPr lang="en-US" altLang="zh-CN" sz="2400" dirty="0">
                <a:cs typeface="Times New Roman" panose="02020603050405020304" pitchFamily="18" charset="0"/>
              </a:rPr>
              <a:t>Images and the corresponding labels </a:t>
            </a:r>
          </a:p>
          <a:p>
            <a:r>
              <a:rPr lang="en-US" altLang="zh-CN" sz="2400" b="1" dirty="0">
                <a:cs typeface="Times New Roman" panose="02020603050405020304" pitchFamily="18" charset="0"/>
              </a:rPr>
              <a:t>Output: </a:t>
            </a:r>
            <a:r>
              <a:rPr lang="en-US" altLang="zh-CN" sz="2400" dirty="0">
                <a:cs typeface="Times New Roman" panose="02020603050405020304" pitchFamily="18" charset="0"/>
              </a:rPr>
              <a:t>Trained network</a:t>
            </a:r>
            <a:endParaRPr lang="zh-CN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9416766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60507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Dataset Collection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Require large amount of training samples </a:t>
            </a: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97350"/>
            <a:ext cx="3048000" cy="29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750" y="4492897"/>
            <a:ext cx="1828800" cy="83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16"/>
          <p:cNvSpPr txBox="1"/>
          <p:nvPr/>
        </p:nvSpPr>
        <p:spPr>
          <a:xfrm>
            <a:off x="4247100" y="3602150"/>
            <a:ext cx="459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/>
              <a:t> How </a:t>
            </a:r>
            <a:r>
              <a:rPr lang="en-US" altLang="zh-CN" sz="2400" b="1" dirty="0"/>
              <a:t>big data </a:t>
            </a:r>
            <a:r>
              <a:rPr lang="en-US" altLang="zh-CN" sz="2400" dirty="0"/>
              <a:t>impact </a:t>
            </a:r>
          </a:p>
          <a:p>
            <a:pPr algn="ctr"/>
            <a:r>
              <a:rPr lang="en-US" altLang="zh-CN" sz="2400" dirty="0"/>
              <a:t>face image classification ?</a:t>
            </a:r>
            <a:endParaRPr lang="zh-CN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Erjin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Zhou,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Zhimin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Cao, and Qi Yin. Naive-Deep Face Recognition: Touching the Limit of LFW Benchmark or Not? In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arxiv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1501.04690.</a:t>
            </a:r>
            <a:endParaRPr lang="en-US" sz="1200" dirty="0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9776302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Dataset Collection</a:t>
            </a:r>
            <a:endParaRPr lang="en-US" altLang="zh-CN" sz="2400" dirty="0">
              <a:cs typeface="Times New Roman" pitchFamily="18" charset="0"/>
            </a:endParaRPr>
          </a:p>
          <a:p>
            <a:pPr lvl="1"/>
            <a:r>
              <a:rPr lang="en-US" altLang="zh-CN" sz="2400" dirty="0">
                <a:cs typeface="Times New Roman" pitchFamily="18" charset="0"/>
              </a:rPr>
              <a:t>Generalization performance is difficult to obtain.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Construct </a:t>
            </a:r>
            <a:r>
              <a:rPr lang="en-US" altLang="zh-CN" sz="2400" b="1" dirty="0">
                <a:cs typeface="Times New Roman" pitchFamily="18" charset="0"/>
              </a:rPr>
              <a:t>training</a:t>
            </a:r>
            <a:r>
              <a:rPr lang="en-US" altLang="zh-CN" sz="2400" dirty="0">
                <a:cs typeface="Times New Roman" pitchFamily="18" charset="0"/>
              </a:rPr>
              <a:t>, </a:t>
            </a:r>
            <a:r>
              <a:rPr lang="en-US" altLang="zh-CN" sz="2400" b="1" dirty="0">
                <a:cs typeface="Times New Roman" pitchFamily="18" charset="0"/>
              </a:rPr>
              <a:t>validation</a:t>
            </a:r>
            <a:r>
              <a:rPr lang="en-US" altLang="zh-CN" sz="2400" dirty="0">
                <a:cs typeface="Times New Roman" pitchFamily="18" charset="0"/>
              </a:rPr>
              <a:t> and </a:t>
            </a:r>
            <a:r>
              <a:rPr lang="en-US" altLang="zh-CN" sz="2400" b="1" dirty="0">
                <a:cs typeface="Times New Roman" pitchFamily="18" charset="0"/>
              </a:rPr>
              <a:t>test</a:t>
            </a:r>
            <a:r>
              <a:rPr lang="en-US" altLang="zh-CN" sz="2400" dirty="0">
                <a:cs typeface="Times New Roman" pitchFamily="18" charset="0"/>
              </a:rPr>
              <a:t> set.</a:t>
            </a:r>
          </a:p>
          <a:p>
            <a:pPr marL="0" indent="0">
              <a:buNone/>
            </a:pPr>
            <a:endParaRPr lang="en-US" altLang="zh-CN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矩形 17"/>
          <p:cNvSpPr/>
          <p:nvPr/>
        </p:nvSpPr>
        <p:spPr>
          <a:xfrm>
            <a:off x="6479308" y="5715000"/>
            <a:ext cx="1897117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Test data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4735239" y="5715000"/>
            <a:ext cx="1649476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Validation data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2973278" y="5715000"/>
            <a:ext cx="1649476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Training data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1219200" y="5715000"/>
            <a:ext cx="1649476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Training data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6484883" y="4267200"/>
            <a:ext cx="1897117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Test data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1224775" y="4267200"/>
            <a:ext cx="516551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Training data</a:t>
            </a:r>
            <a:endParaRPr lang="zh-CN" altLang="en-US" dirty="0"/>
          </a:p>
        </p:txBody>
      </p:sp>
      <p:cxnSp>
        <p:nvCxnSpPr>
          <p:cNvPr id="27" name="连接符: 肘形 26"/>
          <p:cNvCxnSpPr>
            <a:cxnSpLocks/>
            <a:stCxn id="24" idx="0"/>
            <a:endCxn id="22" idx="0"/>
          </p:cNvCxnSpPr>
          <p:nvPr/>
        </p:nvCxnSpPr>
        <p:spPr>
          <a:xfrm rot="5400000" flipH="1" flipV="1">
            <a:off x="3801957" y="3956981"/>
            <a:ext cx="12700" cy="3516039"/>
          </a:xfrm>
          <a:prstGeom prst="bentConnector3">
            <a:avLst>
              <a:gd name="adj1" fmla="val 136550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连接符: 肘形 29"/>
          <p:cNvCxnSpPr>
            <a:cxnSpLocks/>
            <a:stCxn id="23" idx="0"/>
            <a:endCxn id="22" idx="0"/>
          </p:cNvCxnSpPr>
          <p:nvPr/>
        </p:nvCxnSpPr>
        <p:spPr>
          <a:xfrm rot="5400000" flipH="1" flipV="1">
            <a:off x="4678996" y="4834020"/>
            <a:ext cx="12700" cy="1761961"/>
          </a:xfrm>
          <a:prstGeom prst="bentConnector3">
            <a:avLst>
              <a:gd name="adj1" fmla="val 136550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连接符: 肘形 35"/>
          <p:cNvCxnSpPr>
            <a:cxnSpLocks/>
            <a:stCxn id="26" idx="0"/>
            <a:endCxn id="25" idx="0"/>
          </p:cNvCxnSpPr>
          <p:nvPr/>
        </p:nvCxnSpPr>
        <p:spPr>
          <a:xfrm rot="5400000" flipH="1" flipV="1">
            <a:off x="5620487" y="2454246"/>
            <a:ext cx="12700" cy="3625909"/>
          </a:xfrm>
          <a:prstGeom prst="bentConnector3">
            <a:avLst>
              <a:gd name="adj1" fmla="val 1303433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987977" y="378454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cs typeface="Times New Roman" pitchFamily="18" charset="0"/>
              </a:rPr>
              <a:t>Bad Idea</a:t>
            </a:r>
          </a:p>
        </p:txBody>
      </p:sp>
      <p:sp>
        <p:nvSpPr>
          <p:cNvPr id="42" name="矩形 41"/>
          <p:cNvSpPr/>
          <p:nvPr/>
        </p:nvSpPr>
        <p:spPr>
          <a:xfrm>
            <a:off x="3434575" y="37146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dirty="0">
                <a:cs typeface="Times New Roman" pitchFamily="18" charset="0"/>
              </a:rPr>
              <a:t>Try out best hyperparameters on test set. </a:t>
            </a:r>
          </a:p>
        </p:txBody>
      </p:sp>
      <p:sp>
        <p:nvSpPr>
          <p:cNvPr id="43" name="矩形 42"/>
          <p:cNvSpPr/>
          <p:nvPr/>
        </p:nvSpPr>
        <p:spPr>
          <a:xfrm>
            <a:off x="994326" y="4857690"/>
            <a:ext cx="7540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cs typeface="Times New Roman" pitchFamily="18" charset="0"/>
              </a:rPr>
              <a:t>Better way: test data is a proxy for the generalization performance</a:t>
            </a:r>
          </a:p>
        </p:txBody>
      </p:sp>
      <p:sp>
        <p:nvSpPr>
          <p:cNvPr id="44" name="矩形 43"/>
          <p:cNvSpPr/>
          <p:nvPr/>
        </p:nvSpPr>
        <p:spPr>
          <a:xfrm>
            <a:off x="1752600" y="5163255"/>
            <a:ext cx="502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cs typeface="Times New Roman" pitchFamily="18" charset="0"/>
              </a:rPr>
              <a:t>Turn hyperparameters on validation set. </a:t>
            </a:r>
          </a:p>
        </p:txBody>
      </p:sp>
      <p:sp>
        <p:nvSpPr>
          <p:cNvPr id="2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865262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Network Design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Initialization: Understand the basic concepts of all kinds of neural layers, e.g., the convolutional layer, pooling layer, fully connected layer, and batch normalization layer.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Construction:  Build up the neural layers in a </a:t>
            </a:r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deep</a:t>
            </a:r>
            <a:r>
              <a:rPr lang="en-US" altLang="zh-CN" sz="2400" dirty="0">
                <a:cs typeface="Times New Roman" pitchFamily="18" charset="0"/>
              </a:rPr>
              <a:t> preferred fashion. Meanwhile, control the </a:t>
            </a:r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number</a:t>
            </a:r>
            <a:r>
              <a:rPr lang="en-US" altLang="zh-CN" sz="2400" dirty="0">
                <a:cs typeface="Times New Roman" pitchFamily="18" charset="0"/>
              </a:rPr>
              <a:t> of parameters. </a:t>
            </a:r>
          </a:p>
          <a:p>
            <a:pPr lvl="2"/>
            <a:r>
              <a:rPr lang="en-US" altLang="zh-CN" sz="2000" dirty="0">
                <a:cs typeface="Times New Roman" pitchFamily="18" charset="0"/>
              </a:rPr>
              <a:t>The </a:t>
            </a:r>
            <a:r>
              <a:rPr lang="en-US" altLang="zh-CN" sz="2000" b="1" dirty="0">
                <a:cs typeface="Times New Roman" pitchFamily="18" charset="0"/>
              </a:rPr>
              <a:t>deeper</a:t>
            </a:r>
            <a:r>
              <a:rPr lang="en-US" altLang="zh-CN" sz="2000" dirty="0">
                <a:cs typeface="Times New Roman" pitchFamily="18" charset="0"/>
              </a:rPr>
              <a:t> is the </a:t>
            </a:r>
            <a:r>
              <a:rPr lang="en-US" altLang="zh-CN" sz="2000" b="1" dirty="0">
                <a:cs typeface="Times New Roman" pitchFamily="18" charset="0"/>
              </a:rPr>
              <a:t>better</a:t>
            </a:r>
            <a:r>
              <a:rPr lang="en-US" altLang="zh-CN" sz="2000" dirty="0">
                <a:cs typeface="Times New Roman" pitchFamily="18" charset="0"/>
              </a:rPr>
              <a:t>.</a:t>
            </a:r>
          </a:p>
          <a:p>
            <a:pPr lvl="2"/>
            <a:r>
              <a:rPr lang="en-US" altLang="zh-CN" sz="2000" dirty="0">
                <a:cs typeface="Times New Roman" pitchFamily="18" charset="0"/>
              </a:rPr>
              <a:t>Plenty of parameters may result in poor performance.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  <a:cs typeface="Times New Roman" pitchFamily="18" charset="0"/>
              </a:rPr>
              <a:t>Learn from the existing network architecture</a:t>
            </a:r>
            <a:endParaRPr lang="zh-CN" alt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0474328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Image Classification</a:t>
            </a:r>
          </a:p>
        </p:txBody>
      </p:sp>
      <p:cxnSp>
        <p:nvCxnSpPr>
          <p:cNvPr id="31" name="直接箭头连接符 30"/>
          <p:cNvCxnSpPr>
            <a:cxnSpLocks/>
          </p:cNvCxnSpPr>
          <p:nvPr/>
        </p:nvCxnSpPr>
        <p:spPr>
          <a:xfrm>
            <a:off x="381000" y="5575514"/>
            <a:ext cx="8458200" cy="29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" name="Picture 2" descr="http://yann.lecun.com/ex/images/ylc-thumb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4" y="4432795"/>
            <a:ext cx="650872" cy="8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/>
        </p:nvSpPr>
        <p:spPr>
          <a:xfrm>
            <a:off x="228600" y="5235956"/>
            <a:ext cx="1435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LeCun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11330" y="5629870"/>
            <a:ext cx="9476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LeNet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layers</a:t>
            </a:r>
          </a:p>
        </p:txBody>
      </p:sp>
      <p:pic>
        <p:nvPicPr>
          <p:cNvPr id="39" name="Picture 4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9" r="24715"/>
          <a:stretch/>
        </p:blipFill>
        <p:spPr bwMode="auto">
          <a:xfrm>
            <a:off x="2319004" y="4462713"/>
            <a:ext cx="740961" cy="82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/>
          <p:cNvSpPr/>
          <p:nvPr/>
        </p:nvSpPr>
        <p:spPr>
          <a:xfrm>
            <a:off x="1752600" y="5235956"/>
            <a:ext cx="207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Geoffrey E. Hinton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22824" y="5629870"/>
            <a:ext cx="9797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AlexNet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layers</a:t>
            </a:r>
          </a:p>
        </p:txBody>
      </p:sp>
      <p:pic>
        <p:nvPicPr>
          <p:cNvPr id="42" name="Picture 6" descr="https://www.wired.com/wiredenterprise/wp-content/uploads/2013/03/hinton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6" t="30895" r="43522" b="46931"/>
          <a:stretch/>
        </p:blipFill>
        <p:spPr bwMode="auto">
          <a:xfrm>
            <a:off x="2313600" y="3137113"/>
            <a:ext cx="746365" cy="9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矩形 46"/>
          <p:cNvSpPr/>
          <p:nvPr/>
        </p:nvSpPr>
        <p:spPr>
          <a:xfrm>
            <a:off x="1752600" y="4082287"/>
            <a:ext cx="18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Krizhevsky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AutoShape 8" descr="Karen Simonyan"/>
          <p:cNvSpPr>
            <a:spLocks noChangeAspect="1" noChangeArrowheads="1"/>
          </p:cNvSpPr>
          <p:nvPr/>
        </p:nvSpPr>
        <p:spPr bwMode="auto">
          <a:xfrm>
            <a:off x="3857036" y="46760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3857036" y="5629870"/>
            <a:ext cx="12282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VGGNet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2014~2015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layers</a:t>
            </a:r>
          </a:p>
        </p:txBody>
      </p:sp>
      <p:sp>
        <p:nvSpPr>
          <p:cNvPr id="58" name="矩形 57"/>
          <p:cNvSpPr/>
          <p:nvPr/>
        </p:nvSpPr>
        <p:spPr>
          <a:xfrm>
            <a:off x="5791200" y="5629870"/>
            <a:ext cx="12282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GoogleNet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2014~2016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layers</a:t>
            </a:r>
          </a:p>
        </p:txBody>
      </p:sp>
      <p:sp>
        <p:nvSpPr>
          <p:cNvPr id="59" name="矩形 58"/>
          <p:cNvSpPr/>
          <p:nvPr/>
        </p:nvSpPr>
        <p:spPr>
          <a:xfrm>
            <a:off x="7490010" y="5629870"/>
            <a:ext cx="14253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1000+ layers</a:t>
            </a:r>
          </a:p>
        </p:txBody>
      </p:sp>
      <p:sp>
        <p:nvSpPr>
          <p:cNvPr id="60" name="矩形 59"/>
          <p:cNvSpPr/>
          <p:nvPr/>
        </p:nvSpPr>
        <p:spPr>
          <a:xfrm>
            <a:off x="3755602" y="5235956"/>
            <a:ext cx="1854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Karen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Simonyan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3719158" y="4082287"/>
            <a:ext cx="207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Andrew Zisserman</a:t>
            </a:r>
            <a:endParaRPr lang="zh-CN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10" descr="http://kaiminghe.com/img/m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r="25055" b="18034"/>
          <a:stretch/>
        </p:blipFill>
        <p:spPr bwMode="auto">
          <a:xfrm>
            <a:off x="7771266" y="4460868"/>
            <a:ext cx="683660" cy="8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矩形 62"/>
          <p:cNvSpPr/>
          <p:nvPr/>
        </p:nvSpPr>
        <p:spPr>
          <a:xfrm>
            <a:off x="7479037" y="5235956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Kaiming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5115" y="4482054"/>
            <a:ext cx="624610" cy="809679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5505763" y="5235956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Christian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Szegedy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12" descr="Christian Szegedy"/>
          <p:cNvSpPr>
            <a:spLocks noChangeAspect="1" noChangeArrowheads="1"/>
          </p:cNvSpPr>
          <p:nvPr/>
        </p:nvSpPr>
        <p:spPr bwMode="auto">
          <a:xfrm>
            <a:off x="4419600" y="46760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4301" y="4438179"/>
            <a:ext cx="666323" cy="853554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761139" y="2422334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The more layers (deeper), the better performance!!!</a:t>
            </a:r>
          </a:p>
        </p:txBody>
      </p:sp>
      <p:pic>
        <p:nvPicPr>
          <p:cNvPr id="1026" name="Picture 2" descr="Professor Andrew Zisserma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2494" r="23987" b="27567"/>
          <a:stretch/>
        </p:blipFill>
        <p:spPr bwMode="auto">
          <a:xfrm>
            <a:off x="4286205" y="3137113"/>
            <a:ext cx="739607" cy="95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751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To help computer classify/recognize an image, one question needs to be considered: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How to associate image x with its corresponding label y ?</a:t>
            </a:r>
          </a:p>
          <a:p>
            <a:pPr marL="0" indent="0">
              <a:buNone/>
            </a:pPr>
            <a:endParaRPr lang="en-US" altLang="zh-CN" sz="2800" i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tse1.mm.bing.net/th?&amp;id=OIP.M5828861e42988fdb940801d1397503dco0&amp;w=299&amp;h=211&amp;c=0&amp;pid=1.9&amp;rs=0&amp;p=0&amp;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32" y="3944265"/>
            <a:ext cx="1985436" cy="140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90118" y="5339663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cs typeface="Times New Roman" pitchFamily="18" charset="0"/>
              </a:rPr>
              <a:t>Digital images can be denoted as math matrix. </a:t>
            </a:r>
            <a:endParaRPr lang="en-US" dirty="0">
              <a:cs typeface="Times New Roman" pitchFamily="18" charset="0"/>
            </a:endParaRPr>
          </a:p>
        </p:txBody>
      </p:sp>
      <p:cxnSp>
        <p:nvCxnSpPr>
          <p:cNvPr id="5" name="直接箭头连接符 4"/>
          <p:cNvCxnSpPr>
            <a:cxnSpLocks/>
            <a:stCxn id="2050" idx="3"/>
            <a:endCxn id="2052" idx="1"/>
          </p:cNvCxnSpPr>
          <p:nvPr/>
        </p:nvCxnSpPr>
        <p:spPr>
          <a:xfrm>
            <a:off x="2986368" y="4644812"/>
            <a:ext cx="33267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2" name="Picture 4" descr="http://tse1.mm.bing.net/th?&amp;id=OIP.Mb91233f98acff316f116dc182ded919do0&amp;w=214&amp;h=190&amp;c=0&amp;pid=1.9&amp;rs=0&amp;p=0&amp;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/>
          <a:stretch/>
        </p:blipFill>
        <p:spPr bwMode="auto">
          <a:xfrm>
            <a:off x="3319039" y="4045870"/>
            <a:ext cx="1235892" cy="119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054390"/>
              </p:ext>
            </p:extLst>
          </p:nvPr>
        </p:nvGraphicFramePr>
        <p:xfrm>
          <a:off x="6172200" y="3782775"/>
          <a:ext cx="1164412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2206">
                  <a:extLst>
                    <a:ext uri="{9D8B030D-6E8A-4147-A177-3AD203B41FA5}">
                      <a16:colId xmlns:a16="http://schemas.microsoft.com/office/drawing/2014/main" val="3785845234"/>
                    </a:ext>
                  </a:extLst>
                </a:gridCol>
                <a:gridCol w="582206">
                  <a:extLst>
                    <a:ext uri="{9D8B030D-6E8A-4147-A177-3AD203B41FA5}">
                      <a16:colId xmlns:a16="http://schemas.microsoft.com/office/drawing/2014/main" val="2248369776"/>
                    </a:ext>
                  </a:extLst>
                </a:gridCol>
              </a:tblGrid>
              <a:tr h="2527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513217"/>
                  </a:ext>
                </a:extLst>
              </a:tr>
              <a:tr h="2527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Bird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827030"/>
                  </a:ext>
                </a:extLst>
              </a:tr>
              <a:tr h="2527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678499"/>
                  </a:ext>
                </a:extLst>
              </a:tr>
              <a:tr h="2527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429989"/>
                  </a:ext>
                </a:extLst>
              </a:tr>
              <a:tr h="2527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646166"/>
                  </a:ext>
                </a:extLst>
              </a:tr>
            </a:tbl>
          </a:graphicData>
        </a:graphic>
      </p:graphicFrame>
      <p:sp>
        <p:nvSpPr>
          <p:cNvPr id="20" name="矩形 19"/>
          <p:cNvSpPr/>
          <p:nvPr/>
        </p:nvSpPr>
        <p:spPr>
          <a:xfrm>
            <a:off x="4800600" y="5345668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cs typeface="Times New Roman" pitchFamily="18" charset="0"/>
              </a:rPr>
              <a:t>Category labels can be denoted as numbers. </a:t>
            </a:r>
            <a:endParaRPr 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888616" y="3200400"/>
            <a:ext cx="6569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Input: Image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Output: Category label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Mathematical Background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0194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r>
              <a:rPr lang="en-US" altLang="zh-CN" sz="2800" b="1" dirty="0">
                <a:cs typeface="Times New Roman" pitchFamily="18" charset="0"/>
              </a:rPr>
              <a:t>Typical Architecture</a:t>
            </a:r>
            <a:endParaRPr lang="en-US" altLang="zh-CN" sz="2800" b="1" dirty="0">
              <a:solidFill>
                <a:srgbClr val="FF0000"/>
              </a:solidFill>
              <a:cs typeface="Times New Roman" pitchFamily="18" charset="0"/>
            </a:endParaRPr>
          </a:p>
          <a:p>
            <a:pPr lvl="1"/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One Stage </a:t>
            </a:r>
          </a:p>
          <a:p>
            <a:pPr lvl="1"/>
            <a:endParaRPr lang="en-US" altLang="zh-CN" sz="2400" dirty="0">
              <a:solidFill>
                <a:srgbClr val="FF0000"/>
              </a:solidFill>
              <a:cs typeface="Times New Roman" pitchFamily="18" charset="0"/>
            </a:endParaRPr>
          </a:p>
          <a:p>
            <a:pPr lvl="1"/>
            <a:endParaRPr lang="en-US" altLang="zh-CN" sz="2400" dirty="0">
              <a:solidFill>
                <a:srgbClr val="FF0000"/>
              </a:solidFill>
              <a:cs typeface="Times New Roman" pitchFamily="18" charset="0"/>
            </a:endParaRPr>
          </a:p>
          <a:p>
            <a:pPr lvl="1"/>
            <a:endParaRPr lang="en-US" altLang="zh-CN" sz="2400" dirty="0">
              <a:solidFill>
                <a:srgbClr val="FF0000"/>
              </a:solidFill>
              <a:cs typeface="Times New Roman" pitchFamily="18" charset="0"/>
            </a:endParaRPr>
          </a:p>
          <a:p>
            <a:pPr lvl="1"/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Whole Networks</a:t>
            </a:r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矩形 1"/>
          <p:cNvSpPr/>
          <p:nvPr/>
        </p:nvSpPr>
        <p:spPr>
          <a:xfrm>
            <a:off x="2819400" y="3581400"/>
            <a:ext cx="2789835" cy="838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/>
          <p:cNvCxnSpPr>
            <a:cxnSpLocks/>
          </p:cNvCxnSpPr>
          <p:nvPr/>
        </p:nvCxnSpPr>
        <p:spPr>
          <a:xfrm>
            <a:off x="2256435" y="4000500"/>
            <a:ext cx="7591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3015590" y="3771900"/>
            <a:ext cx="914400" cy="4572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Conv</a:t>
            </a:r>
            <a:endParaRPr lang="zh-CN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258766" y="3771900"/>
            <a:ext cx="1190295" cy="4572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Pooling</a:t>
            </a:r>
            <a:endParaRPr lang="zh-CN" altLang="en-US" sz="2400" dirty="0"/>
          </a:p>
        </p:txBody>
      </p:sp>
      <p:cxnSp>
        <p:nvCxnSpPr>
          <p:cNvPr id="25" name="直接箭头连接符 24"/>
          <p:cNvCxnSpPr>
            <a:cxnSpLocks/>
            <a:endCxn id="23" idx="1"/>
          </p:cNvCxnSpPr>
          <p:nvPr/>
        </p:nvCxnSpPr>
        <p:spPr>
          <a:xfrm>
            <a:off x="3929990" y="4000500"/>
            <a:ext cx="32877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>
            <a:cxnSpLocks/>
            <a:stCxn id="23" idx="3"/>
          </p:cNvCxnSpPr>
          <p:nvPr/>
        </p:nvCxnSpPr>
        <p:spPr>
          <a:xfrm>
            <a:off x="5449061" y="4000500"/>
            <a:ext cx="41833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3228222" y="5181600"/>
            <a:ext cx="495630" cy="838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箭头连接符 34"/>
          <p:cNvCxnSpPr>
            <a:cxnSpLocks/>
            <a:stCxn id="37" idx="3"/>
            <a:endCxn id="34" idx="1"/>
          </p:cNvCxnSpPr>
          <p:nvPr/>
        </p:nvCxnSpPr>
        <p:spPr>
          <a:xfrm flipV="1">
            <a:off x="2657051" y="5600700"/>
            <a:ext cx="57117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858161" y="5369868"/>
            <a:ext cx="1798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Input Images</a:t>
            </a:r>
            <a:endParaRPr lang="zh-CN" altLang="en-US" sz="2400" dirty="0"/>
          </a:p>
        </p:txBody>
      </p:sp>
      <p:sp>
        <p:nvSpPr>
          <p:cNvPr id="43" name="矩形 42"/>
          <p:cNvSpPr/>
          <p:nvPr/>
        </p:nvSpPr>
        <p:spPr>
          <a:xfrm>
            <a:off x="4218821" y="5181600"/>
            <a:ext cx="495630" cy="838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箭头连接符 43"/>
          <p:cNvCxnSpPr>
            <a:cxnSpLocks/>
            <a:stCxn id="34" idx="3"/>
            <a:endCxn id="43" idx="1"/>
          </p:cNvCxnSpPr>
          <p:nvPr/>
        </p:nvCxnSpPr>
        <p:spPr>
          <a:xfrm>
            <a:off x="3723852" y="5600700"/>
            <a:ext cx="49496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5247851" y="5181600"/>
            <a:ext cx="495630" cy="838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6" name="直接箭头连接符 45"/>
          <p:cNvCxnSpPr>
            <a:cxnSpLocks/>
            <a:stCxn id="43" idx="3"/>
            <a:endCxn id="45" idx="1"/>
          </p:cNvCxnSpPr>
          <p:nvPr/>
        </p:nvCxnSpPr>
        <p:spPr>
          <a:xfrm>
            <a:off x="4714451" y="56007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2937577" y="6019819"/>
            <a:ext cx="1061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Stage</a:t>
            </a:r>
            <a:endParaRPr lang="zh-CN" altLang="en-US" sz="2000" dirty="0"/>
          </a:p>
        </p:txBody>
      </p:sp>
      <p:sp>
        <p:nvSpPr>
          <p:cNvPr id="50" name="矩形 49"/>
          <p:cNvSpPr/>
          <p:nvPr/>
        </p:nvSpPr>
        <p:spPr>
          <a:xfrm>
            <a:off x="3919642" y="6019819"/>
            <a:ext cx="1116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Stage</a:t>
            </a:r>
            <a:endParaRPr lang="zh-CN" altLang="en-US" sz="2000" dirty="0"/>
          </a:p>
        </p:txBody>
      </p:sp>
      <p:sp>
        <p:nvSpPr>
          <p:cNvPr id="51" name="矩形 50"/>
          <p:cNvSpPr/>
          <p:nvPr/>
        </p:nvSpPr>
        <p:spPr>
          <a:xfrm>
            <a:off x="4964911" y="6019819"/>
            <a:ext cx="1088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Stage</a:t>
            </a:r>
            <a:endParaRPr lang="zh-CN" altLang="en-US" sz="2000" dirty="0"/>
          </a:p>
        </p:txBody>
      </p:sp>
      <p:cxnSp>
        <p:nvCxnSpPr>
          <p:cNvPr id="52" name="直接箭头连接符 51"/>
          <p:cNvCxnSpPr>
            <a:cxnSpLocks/>
          </p:cNvCxnSpPr>
          <p:nvPr/>
        </p:nvCxnSpPr>
        <p:spPr>
          <a:xfrm>
            <a:off x="5743481" y="56007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6289474" y="5295010"/>
            <a:ext cx="634777" cy="61138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FC</a:t>
            </a:r>
            <a:endParaRPr lang="zh-CN" altLang="en-US" sz="2400" dirty="0"/>
          </a:p>
        </p:txBody>
      </p:sp>
      <p:cxnSp>
        <p:nvCxnSpPr>
          <p:cNvPr id="54" name="直接箭头连接符 53"/>
          <p:cNvCxnSpPr>
            <a:cxnSpLocks/>
          </p:cNvCxnSpPr>
          <p:nvPr/>
        </p:nvCxnSpPr>
        <p:spPr>
          <a:xfrm>
            <a:off x="6924251" y="56007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7396406" y="5369867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Class Labels</a:t>
            </a:r>
            <a:endParaRPr lang="zh-CN" altLang="en-US" sz="2400" dirty="0"/>
          </a:p>
        </p:txBody>
      </p:sp>
      <p:sp>
        <p:nvSpPr>
          <p:cNvPr id="56" name="矩形 55"/>
          <p:cNvSpPr/>
          <p:nvPr/>
        </p:nvSpPr>
        <p:spPr>
          <a:xfrm>
            <a:off x="5638800" y="2667000"/>
            <a:ext cx="34106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i="1" dirty="0">
                <a:solidFill>
                  <a:srgbClr val="0070C0"/>
                </a:solidFill>
                <a:cs typeface="Times New Roman" pitchFamily="18" charset="0"/>
              </a:rPr>
              <a:t>Conv: Convolutional Layer</a:t>
            </a:r>
          </a:p>
          <a:p>
            <a:r>
              <a:rPr lang="en-US" altLang="zh-CN" sz="2400" i="1" dirty="0">
                <a:solidFill>
                  <a:srgbClr val="0070C0"/>
                </a:solidFill>
                <a:cs typeface="Times New Roman" pitchFamily="18" charset="0"/>
              </a:rPr>
              <a:t>Pooling: Pooling Layer</a:t>
            </a:r>
          </a:p>
          <a:p>
            <a:r>
              <a:rPr lang="en-US" altLang="zh-CN" sz="2400" i="1" dirty="0">
                <a:solidFill>
                  <a:srgbClr val="0070C0"/>
                </a:solidFill>
                <a:cs typeface="Times New Roman" pitchFamily="18" charset="0"/>
              </a:rPr>
              <a:t>FC: Fully Connected Layer</a:t>
            </a:r>
            <a:endParaRPr lang="zh-CN" altLang="en-US" sz="2400" i="1" dirty="0">
              <a:solidFill>
                <a:srgbClr val="0070C0"/>
              </a:solidFill>
            </a:endParaRPr>
          </a:p>
        </p:txBody>
      </p:sp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2150482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allenlu2007.files.wordpress.com/2015/11/mlenewimage59.png?w=599&amp;h=3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0" b="29750"/>
          <a:stretch/>
        </p:blipFill>
        <p:spPr bwMode="auto">
          <a:xfrm>
            <a:off x="238125" y="4021573"/>
            <a:ext cx="6378215" cy="177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42" name="内容占位符 2"/>
          <p:cNvSpPr txBox="1">
            <a:spLocks/>
          </p:cNvSpPr>
          <p:nvPr/>
        </p:nvSpPr>
        <p:spPr>
          <a:xfrm>
            <a:off x="609600" y="16462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LeNet-5 for Handwritten Digit Image Classification</a:t>
            </a:r>
          </a:p>
          <a:p>
            <a:r>
              <a:rPr lang="en-US" altLang="zh-CN" sz="2800" dirty="0">
                <a:cs typeface="Times New Roman" pitchFamily="18" charset="0"/>
              </a:rPr>
              <a:t>Network Architecture: </a:t>
            </a:r>
          </a:p>
          <a:p>
            <a:pPr marL="0" indent="0" algn="ctr">
              <a:buNone/>
            </a:pPr>
            <a:r>
              <a:rPr lang="en-US" altLang="zh-CN" sz="2800" dirty="0">
                <a:cs typeface="Times New Roman" pitchFamily="18" charset="0"/>
              </a:rPr>
              <a:t>Conv-Pooling-Conv-Pooling-FC-</a:t>
            </a:r>
            <a:r>
              <a:rPr lang="en-US" altLang="zh-CN" sz="2800" dirty="0" err="1">
                <a:cs typeface="Times New Roman" pitchFamily="18" charset="0"/>
              </a:rPr>
              <a:t>Softmax</a:t>
            </a:r>
            <a:r>
              <a:rPr lang="en-US" altLang="zh-CN" sz="2800" dirty="0">
                <a:cs typeface="Times New Roman" pitchFamily="18" charset="0"/>
              </a:rPr>
              <a:t> Classifier</a:t>
            </a: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Y.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LeCun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L.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Bottou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Y.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Bengio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and P.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Haffner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Gradient-based learning applied to document recognition. Proceedings of the IEEE,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november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1998.</a:t>
            </a:r>
            <a:endParaRPr lang="en-US" sz="1200" dirty="0"/>
          </a:p>
        </p:txBody>
      </p:sp>
      <p:pic>
        <p:nvPicPr>
          <p:cNvPr id="1028" name="Picture 4" descr="http://yann.lecun.com/exdb/lenet/gifs/asampl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90278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8073387" y="5107570"/>
            <a:ext cx="697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22" name="矩形 21"/>
          <p:cNvSpPr/>
          <p:nvPr/>
        </p:nvSpPr>
        <p:spPr>
          <a:xfrm>
            <a:off x="5867400" y="3276600"/>
            <a:ext cx="697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Layer 1</a:t>
            </a:r>
          </a:p>
        </p:txBody>
      </p:sp>
      <p:sp>
        <p:nvSpPr>
          <p:cNvPr id="23" name="矩形 22"/>
          <p:cNvSpPr/>
          <p:nvPr/>
        </p:nvSpPr>
        <p:spPr>
          <a:xfrm>
            <a:off x="6465385" y="3276906"/>
            <a:ext cx="697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Layer 2</a:t>
            </a:r>
          </a:p>
        </p:txBody>
      </p:sp>
      <p:sp>
        <p:nvSpPr>
          <p:cNvPr id="24" name="矩形 23"/>
          <p:cNvSpPr/>
          <p:nvPr/>
        </p:nvSpPr>
        <p:spPr>
          <a:xfrm>
            <a:off x="7010400" y="3278770"/>
            <a:ext cx="697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Layer 3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6216107" y="3812170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cxnSpLocks/>
          </p:cNvCxnSpPr>
          <p:nvPr/>
        </p:nvCxnSpPr>
        <p:spPr>
          <a:xfrm flipV="1">
            <a:off x="6520907" y="3735970"/>
            <a:ext cx="184693" cy="2650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cxnSpLocks/>
          </p:cNvCxnSpPr>
          <p:nvPr/>
        </p:nvCxnSpPr>
        <p:spPr>
          <a:xfrm flipV="1">
            <a:off x="6717215" y="3791636"/>
            <a:ext cx="549546" cy="25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7010400" y="5867400"/>
            <a:ext cx="1885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[picture from Y. </a:t>
            </a:r>
            <a:r>
              <a:rPr lang="en-US" sz="1400" dirty="0" err="1">
                <a:solidFill>
                  <a:srgbClr val="0070C0"/>
                </a:solidFill>
              </a:rPr>
              <a:t>LeCun</a:t>
            </a:r>
            <a:r>
              <a:rPr lang="en-US" sz="1400" dirty="0">
                <a:solidFill>
                  <a:srgbClr val="0070C0"/>
                </a:solidFill>
              </a:rPr>
              <a:t>] </a:t>
            </a:r>
          </a:p>
        </p:txBody>
      </p:sp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Example: </a:t>
            </a:r>
            <a:r>
              <a:rPr kumimoji="1" lang="en-US" altLang="zh-CN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LeNet</a:t>
            </a:r>
            <a:endParaRPr kumimoji="1" lang="en-US" altLang="zh-CN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8187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42" name="内容占位符 2"/>
          <p:cNvSpPr txBox="1">
            <a:spLocks/>
          </p:cNvSpPr>
          <p:nvPr/>
        </p:nvSpPr>
        <p:spPr>
          <a:xfrm>
            <a:off x="762000" y="1905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Alex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Krizhevsky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Ilya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Sutskever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and Geoffrey E Hinton, ImageNet Classification with Deep Convolutional Neural Network, In NIPS, pp. 1097--1105, 2012.</a:t>
            </a:r>
            <a:endParaRPr lang="en-US" sz="1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886200"/>
            <a:ext cx="7126695" cy="2271061"/>
          </a:xfrm>
          <a:prstGeom prst="rect">
            <a:avLst/>
          </a:prstGeom>
        </p:spPr>
      </p:pic>
      <p:sp>
        <p:nvSpPr>
          <p:cNvPr id="17" name="标题 1"/>
          <p:cNvSpPr txBox="1">
            <a:spLocks/>
          </p:cNvSpPr>
          <p:nvPr/>
        </p:nvSpPr>
        <p:spPr>
          <a:xfrm>
            <a:off x="0" y="4543654"/>
            <a:ext cx="9524999" cy="1854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标题 4"/>
          <p:cNvSpPr txBox="1">
            <a:spLocks/>
          </p:cNvSpPr>
          <p:nvPr/>
        </p:nvSpPr>
        <p:spPr>
          <a:xfrm>
            <a:off x="772160" y="5184895"/>
            <a:ext cx="8610600" cy="575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zh-CN" altLang="en-US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228600" y="1646237"/>
            <a:ext cx="863917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>
                <a:cs typeface="Times New Roman" pitchFamily="18" charset="0"/>
              </a:rPr>
              <a:t>ImageNet Classification Challenging (ILSVRC) 2012 Winner (</a:t>
            </a:r>
            <a:r>
              <a:rPr lang="en-US" altLang="zh-CN" dirty="0">
                <a:solidFill>
                  <a:srgbClr val="FF0000"/>
                </a:solidFill>
                <a:cs typeface="Times New Roman" pitchFamily="18" charset="0"/>
              </a:rPr>
              <a:t>84% accuracy</a:t>
            </a:r>
            <a:r>
              <a:rPr lang="en-US" altLang="zh-CN" dirty="0">
                <a:cs typeface="Times New Roman" pitchFamily="18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>
                <a:cs typeface="Times New Roman" pitchFamily="18" charset="0"/>
              </a:rPr>
              <a:t>Remarkable Improvement in Image Classification (The best traditional method can only achieve 73%)</a:t>
            </a:r>
          </a:p>
          <a:p>
            <a:pPr lvl="1"/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Example: </a:t>
            </a:r>
            <a:r>
              <a:rPr kumimoji="1" lang="en-US" altLang="zh-CN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AlexNet</a:t>
            </a:r>
            <a:endParaRPr kumimoji="1" lang="en-US" altLang="zh-CN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9735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42" name="内容占位符 2"/>
          <p:cNvSpPr txBox="1">
            <a:spLocks/>
          </p:cNvSpPr>
          <p:nvPr/>
        </p:nvSpPr>
        <p:spPr>
          <a:xfrm>
            <a:off x="762000" y="1905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8160" y="6300450"/>
            <a:ext cx="8010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K.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Simonyan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A. Zisserman. Very Deep Convolutional Networks for Large-Scale Image Recognition. In ICLR 2015 (oral).</a:t>
            </a:r>
            <a:endParaRPr lang="en-US" sz="12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525666" y="1001161"/>
            <a:ext cx="2092670" cy="7487407"/>
          </a:xfrm>
          <a:prstGeom prst="rect">
            <a:avLst/>
          </a:prstGeom>
        </p:spPr>
      </p:pic>
      <p:sp>
        <p:nvSpPr>
          <p:cNvPr id="20" name="内容占位符 2"/>
          <p:cNvSpPr txBox="1">
            <a:spLocks/>
          </p:cNvSpPr>
          <p:nvPr/>
        </p:nvSpPr>
        <p:spPr>
          <a:xfrm>
            <a:off x="304800" y="1646237"/>
            <a:ext cx="841181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>
                <a:cs typeface="Times New Roman" panose="02020603050405020304" pitchFamily="18" charset="0"/>
              </a:rPr>
              <a:t>ImageNet Classification Challenging (ILSVRC) 2014 </a:t>
            </a:r>
            <a:r>
              <a:rPr lang="en-US" altLang="zh-CN" dirty="0">
                <a:solidFill>
                  <a:srgbClr val="FF0000"/>
                </a:solidFill>
                <a:cs typeface="Times New Roman" panose="02020603050405020304" pitchFamily="18" charset="0"/>
              </a:rPr>
              <a:t>(93% accuracy)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>
                <a:cs typeface="Times New Roman" panose="02020603050405020304" pitchFamily="18" charset="0"/>
              </a:rPr>
              <a:t>Much deeper than </a:t>
            </a:r>
            <a:r>
              <a:rPr lang="en-US" altLang="zh-CN" dirty="0" err="1">
                <a:cs typeface="Times New Roman" panose="02020603050405020304" pitchFamily="18" charset="0"/>
              </a:rPr>
              <a:t>AlexNet</a:t>
            </a:r>
            <a:r>
              <a:rPr lang="en-US" altLang="zh-CN" dirty="0">
                <a:cs typeface="Times New Roman" panose="02020603050405020304" pitchFamily="18" charset="0"/>
              </a:rPr>
              <a:t> (19 against 7)</a:t>
            </a:r>
          </a:p>
          <a:p>
            <a:pPr lvl="1"/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Example: </a:t>
            </a:r>
            <a:r>
              <a:rPr kumimoji="1" lang="en-US" altLang="zh-CN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VGGNet</a:t>
            </a:r>
            <a:endParaRPr kumimoji="1" lang="en-US" altLang="zh-CN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616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Popular Architecture: </a:t>
            </a:r>
            <a:r>
              <a:rPr lang="en-US" altLang="zh-CN" sz="2800" b="1" dirty="0">
                <a:cs typeface="Times New Roman" pitchFamily="18" charset="0"/>
              </a:rPr>
              <a:t>Multi-scale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Perform classification on different scales of the original image 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Benefit for </a:t>
            </a:r>
            <a:r>
              <a:rPr lang="en-US" altLang="zh-CN" sz="2400" dirty="0"/>
              <a:t>encoding regions of multiple sizes centered on each pixel</a:t>
            </a:r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Network Design</a:t>
            </a:r>
          </a:p>
        </p:txBody>
      </p:sp>
      <p:sp>
        <p:nvSpPr>
          <p:cNvPr id="7" name="矩形 6"/>
          <p:cNvSpPr/>
          <p:nvPr/>
        </p:nvSpPr>
        <p:spPr>
          <a:xfrm>
            <a:off x="5081954" y="3505200"/>
            <a:ext cx="495630" cy="838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8" name="直接箭头连接符 7"/>
          <p:cNvCxnSpPr>
            <a:cxnSpLocks/>
            <a:stCxn id="7" idx="3"/>
          </p:cNvCxnSpPr>
          <p:nvPr/>
        </p:nvCxnSpPr>
        <p:spPr>
          <a:xfrm>
            <a:off x="5577584" y="3924300"/>
            <a:ext cx="666585" cy="6216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29561" y="4734224"/>
            <a:ext cx="1798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Input Images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5081954" y="4545956"/>
            <a:ext cx="495630" cy="838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>
            <a:cxnSpLocks/>
            <a:stCxn id="12" idx="3"/>
          </p:cNvCxnSpPr>
          <p:nvPr/>
        </p:nvCxnSpPr>
        <p:spPr>
          <a:xfrm>
            <a:off x="5577584" y="4965056"/>
            <a:ext cx="4187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081954" y="5586712"/>
            <a:ext cx="495630" cy="838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>
            <a:cxnSpLocks/>
            <a:stCxn id="14" idx="3"/>
          </p:cNvCxnSpPr>
          <p:nvPr/>
        </p:nvCxnSpPr>
        <p:spPr>
          <a:xfrm flipV="1">
            <a:off x="5577584" y="5384156"/>
            <a:ext cx="666585" cy="6216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 rot="19284221">
            <a:off x="2200630" y="4069482"/>
            <a:ext cx="1718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downsamping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000" dirty="0"/>
          </a:p>
        </p:txBody>
      </p:sp>
      <p:sp>
        <p:nvSpPr>
          <p:cNvPr id="17" name="矩形 16"/>
          <p:cNvSpPr/>
          <p:nvPr/>
        </p:nvSpPr>
        <p:spPr>
          <a:xfrm rot="2794778">
            <a:off x="2202308" y="5459815"/>
            <a:ext cx="1378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upsampling</a:t>
            </a:r>
            <a:endParaRPr lang="zh-CN" altLang="en-US" sz="2000" dirty="0"/>
          </a:p>
        </p:txBody>
      </p:sp>
      <p:sp>
        <p:nvSpPr>
          <p:cNvPr id="20" name="矩形 19"/>
          <p:cNvSpPr/>
          <p:nvPr/>
        </p:nvSpPr>
        <p:spPr>
          <a:xfrm>
            <a:off x="6060874" y="4659366"/>
            <a:ext cx="634777" cy="61138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FC</a:t>
            </a:r>
            <a:endParaRPr lang="zh-CN" altLang="en-US" sz="2400" dirty="0"/>
          </a:p>
        </p:txBody>
      </p:sp>
      <p:cxnSp>
        <p:nvCxnSpPr>
          <p:cNvPr id="22" name="直接箭头连接符 21"/>
          <p:cNvCxnSpPr>
            <a:cxnSpLocks/>
          </p:cNvCxnSpPr>
          <p:nvPr/>
        </p:nvCxnSpPr>
        <p:spPr>
          <a:xfrm>
            <a:off x="6695651" y="4965056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7167806" y="4734223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Class Labels</a:t>
            </a:r>
            <a:endParaRPr lang="zh-CN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3481754" y="5683793"/>
            <a:ext cx="1251857" cy="6395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Large Scale</a:t>
            </a:r>
            <a:endParaRPr lang="zh-CN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3682702" y="4730789"/>
            <a:ext cx="852194" cy="4702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Original Scale</a:t>
            </a:r>
            <a:endParaRPr lang="zh-CN" altLang="en-US" sz="1600" dirty="0"/>
          </a:p>
        </p:txBody>
      </p:sp>
      <p:sp>
        <p:nvSpPr>
          <p:cNvPr id="35" name="矩形 34"/>
          <p:cNvSpPr/>
          <p:nvPr/>
        </p:nvSpPr>
        <p:spPr>
          <a:xfrm>
            <a:off x="3772261" y="3662678"/>
            <a:ext cx="670845" cy="515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Small Scale</a:t>
            </a:r>
            <a:endParaRPr lang="zh-CN" altLang="en-US" sz="1600" dirty="0"/>
          </a:p>
        </p:txBody>
      </p:sp>
      <p:cxnSp>
        <p:nvCxnSpPr>
          <p:cNvPr id="36" name="直接箭头连接符 35"/>
          <p:cNvCxnSpPr>
            <a:cxnSpLocks/>
            <a:stCxn id="32" idx="3"/>
            <a:endCxn id="14" idx="1"/>
          </p:cNvCxnSpPr>
          <p:nvPr/>
        </p:nvCxnSpPr>
        <p:spPr>
          <a:xfrm>
            <a:off x="4733611" y="6003555"/>
            <a:ext cx="348343" cy="22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>
            <a:cxnSpLocks/>
            <a:stCxn id="34" idx="3"/>
            <a:endCxn id="12" idx="1"/>
          </p:cNvCxnSpPr>
          <p:nvPr/>
        </p:nvCxnSpPr>
        <p:spPr>
          <a:xfrm flipV="1">
            <a:off x="4534896" y="4965056"/>
            <a:ext cx="547058" cy="8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cxnSpLocks/>
            <a:stCxn id="35" idx="3"/>
            <a:endCxn id="7" idx="1"/>
          </p:cNvCxnSpPr>
          <p:nvPr/>
        </p:nvCxnSpPr>
        <p:spPr>
          <a:xfrm>
            <a:off x="4443106" y="3920178"/>
            <a:ext cx="638848" cy="41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cxnSpLocks/>
            <a:stCxn id="11" idx="3"/>
            <a:endCxn id="35" idx="1"/>
          </p:cNvCxnSpPr>
          <p:nvPr/>
        </p:nvCxnSpPr>
        <p:spPr>
          <a:xfrm flipV="1">
            <a:off x="2428451" y="3920178"/>
            <a:ext cx="1343810" cy="10448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>
            <a:cxnSpLocks/>
            <a:stCxn id="11" idx="3"/>
            <a:endCxn id="34" idx="1"/>
          </p:cNvCxnSpPr>
          <p:nvPr/>
        </p:nvCxnSpPr>
        <p:spPr>
          <a:xfrm>
            <a:off x="2428451" y="4965057"/>
            <a:ext cx="1254251" cy="8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>
            <a:cxnSpLocks/>
            <a:stCxn id="11" idx="3"/>
            <a:endCxn id="32" idx="1"/>
          </p:cNvCxnSpPr>
          <p:nvPr/>
        </p:nvCxnSpPr>
        <p:spPr>
          <a:xfrm>
            <a:off x="2428451" y="4965057"/>
            <a:ext cx="1053303" cy="10384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5881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58" y="4062578"/>
            <a:ext cx="7848600" cy="2490622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33" name="矩形 32"/>
          <p:cNvSpPr/>
          <p:nvPr/>
        </p:nvSpPr>
        <p:spPr>
          <a:xfrm>
            <a:off x="1362595" y="6311315"/>
            <a:ext cx="6754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Farabet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et al. “Learning hierarchical features for scene labeling” In T-PAMI 2013.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958" y="1256529"/>
            <a:ext cx="5562600" cy="21724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04908" y="3456801"/>
            <a:ext cx="7939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Liu et al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“Learning Multi-Scale Deep Features for High-Resolution Satellite Image Classification” In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CoRR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2016.</a:t>
            </a:r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628650" y="46037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1007560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Popular Architecture: Multi-Modal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Input: image with additional data source, e.g., depth information map, video or text description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The additional data contribute to more context and guidance for the classification task</a:t>
            </a:r>
          </a:p>
          <a:p>
            <a:pPr lvl="1"/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3" name="矩形 2"/>
          <p:cNvSpPr/>
          <p:nvPr/>
        </p:nvSpPr>
        <p:spPr>
          <a:xfrm>
            <a:off x="2362200" y="4290034"/>
            <a:ext cx="9541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Image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143000" y="5162061"/>
            <a:ext cx="210506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Additional data</a:t>
            </a:r>
            <a:endParaRPr lang="zh-CN" altLang="en-US" sz="2400" dirty="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Network Design</a:t>
            </a:r>
          </a:p>
        </p:txBody>
      </p:sp>
      <p:sp>
        <p:nvSpPr>
          <p:cNvPr id="14" name="矩形 13"/>
          <p:cNvSpPr/>
          <p:nvPr/>
        </p:nvSpPr>
        <p:spPr>
          <a:xfrm>
            <a:off x="4472354" y="4545956"/>
            <a:ext cx="495630" cy="838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>
            <a:cxnSpLocks/>
            <a:stCxn id="14" idx="3"/>
          </p:cNvCxnSpPr>
          <p:nvPr/>
        </p:nvCxnSpPr>
        <p:spPr>
          <a:xfrm>
            <a:off x="4967984" y="4965056"/>
            <a:ext cx="4187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451274" y="4659366"/>
            <a:ext cx="634777" cy="61138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FC</a:t>
            </a:r>
            <a:endParaRPr lang="zh-CN" altLang="en-US" sz="2400" dirty="0"/>
          </a:p>
        </p:txBody>
      </p:sp>
      <p:cxnSp>
        <p:nvCxnSpPr>
          <p:cNvPr id="22" name="直接箭头连接符 21"/>
          <p:cNvCxnSpPr>
            <a:cxnSpLocks/>
          </p:cNvCxnSpPr>
          <p:nvPr/>
        </p:nvCxnSpPr>
        <p:spPr>
          <a:xfrm>
            <a:off x="6086051" y="4965056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6558206" y="4734223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Class Labels</a:t>
            </a:r>
            <a:endParaRPr lang="zh-CN" altLang="en-US" sz="2400" dirty="0"/>
          </a:p>
        </p:txBody>
      </p:sp>
      <p:cxnSp>
        <p:nvCxnSpPr>
          <p:cNvPr id="28" name="直接箭头连接符 27"/>
          <p:cNvCxnSpPr>
            <a:cxnSpLocks/>
            <a:endCxn id="14" idx="1"/>
          </p:cNvCxnSpPr>
          <p:nvPr/>
        </p:nvCxnSpPr>
        <p:spPr>
          <a:xfrm flipV="1">
            <a:off x="3925296" y="4965056"/>
            <a:ext cx="547058" cy="8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925296" y="4545956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cxnSpLocks/>
          </p:cNvCxnSpPr>
          <p:nvPr/>
        </p:nvCxnSpPr>
        <p:spPr>
          <a:xfrm flipH="1" flipV="1">
            <a:off x="3352800" y="4558336"/>
            <a:ext cx="572498" cy="3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cxnSpLocks/>
          </p:cNvCxnSpPr>
          <p:nvPr/>
        </p:nvCxnSpPr>
        <p:spPr>
          <a:xfrm flipH="1">
            <a:off x="3352800" y="5373459"/>
            <a:ext cx="572498" cy="43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2435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33" name="矩形 32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Ling Shao,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Ziyun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Cai, Li Liu,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Ke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Lu and Lei Zhang, “Performance evaluation of deep feature learning for RGB-D image/video classification”, In Information Science, 2017.</a:t>
            </a: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28650" y="-152400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013" y="3034819"/>
            <a:ext cx="4358787" cy="30519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415819"/>
            <a:ext cx="4419600" cy="2249183"/>
          </a:xfrm>
          <a:prstGeom prst="rect">
            <a:avLst/>
          </a:prstGeom>
        </p:spPr>
      </p:pic>
      <p:sp>
        <p:nvSpPr>
          <p:cNvPr id="14" name="内容占位符 2"/>
          <p:cNvSpPr txBox="1">
            <a:spLocks/>
          </p:cNvSpPr>
          <p:nvPr/>
        </p:nvSpPr>
        <p:spPr>
          <a:xfrm>
            <a:off x="609600" y="884237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Popular Architecture: Multi-Modal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Early Fusion: concatenate RGB data and depth data together, and then extract features 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Later Fusion: concatenate features which are extracted from RGB data and depth data respectively</a:t>
            </a:r>
          </a:p>
        </p:txBody>
      </p:sp>
      <p:sp>
        <p:nvSpPr>
          <p:cNvPr id="15" name="矩形 14"/>
          <p:cNvSpPr/>
          <p:nvPr/>
        </p:nvSpPr>
        <p:spPr>
          <a:xfrm>
            <a:off x="1219200" y="5549337"/>
            <a:ext cx="1433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Early Fusion</a:t>
            </a:r>
            <a:endParaRPr lang="zh-CN" alt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70335" y="5943600"/>
            <a:ext cx="14555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Later Fusion</a:t>
            </a:r>
            <a:endParaRPr lang="zh-CN" altLang="en-US" sz="2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46301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Popular Architecture: Multi-Task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Output: Multiple purpose. Not only main classification task, but also other correlated tasks.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Observation from Caruana*:  </a:t>
            </a:r>
            <a:r>
              <a:rPr lang="en-US" altLang="zh-CN" sz="2400" i="1" dirty="0">
                <a:cs typeface="Times New Roman" pitchFamily="18" charset="0"/>
              </a:rPr>
              <a:t>Learn multiple </a:t>
            </a:r>
            <a:r>
              <a:rPr lang="en-US" altLang="zh-CN" sz="2400" b="1" i="1" dirty="0">
                <a:cs typeface="Times New Roman" pitchFamily="18" charset="0"/>
              </a:rPr>
              <a:t>correlated</a:t>
            </a:r>
            <a:r>
              <a:rPr lang="en-US" altLang="zh-CN" sz="2400" i="1" dirty="0">
                <a:cs typeface="Times New Roman" pitchFamily="18" charset="0"/>
              </a:rPr>
              <a:t> tasks simultaneously may significantly improve the performance of the </a:t>
            </a:r>
            <a:r>
              <a:rPr lang="en-US" altLang="zh-CN" sz="2400" b="1" i="1" dirty="0">
                <a:cs typeface="Times New Roman" pitchFamily="18" charset="0"/>
              </a:rPr>
              <a:t>main</a:t>
            </a:r>
            <a:r>
              <a:rPr lang="en-US" altLang="zh-CN" sz="2400" i="1" dirty="0">
                <a:cs typeface="Times New Roman" pitchFamily="18" charset="0"/>
              </a:rPr>
              <a:t> task.</a:t>
            </a:r>
          </a:p>
          <a:p>
            <a:pPr lvl="1"/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Network Design</a:t>
            </a:r>
          </a:p>
        </p:txBody>
      </p:sp>
      <p:sp>
        <p:nvSpPr>
          <p:cNvPr id="7" name="矩形 6"/>
          <p:cNvSpPr/>
          <p:nvPr/>
        </p:nvSpPr>
        <p:spPr>
          <a:xfrm>
            <a:off x="3208261" y="4486675"/>
            <a:ext cx="495630" cy="838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>
            <a:cxnSpLocks/>
            <a:stCxn id="10" idx="3"/>
            <a:endCxn id="7" idx="1"/>
          </p:cNvCxnSpPr>
          <p:nvPr/>
        </p:nvCxnSpPr>
        <p:spPr>
          <a:xfrm flipV="1">
            <a:off x="2637090" y="4905775"/>
            <a:ext cx="57117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38200" y="4674943"/>
            <a:ext cx="1798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Input Images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3970261" y="4486675"/>
            <a:ext cx="495630" cy="838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>
            <a:cxnSpLocks/>
            <a:stCxn id="7" idx="3"/>
            <a:endCxn id="11" idx="1"/>
          </p:cNvCxnSpPr>
          <p:nvPr/>
        </p:nvCxnSpPr>
        <p:spPr>
          <a:xfrm>
            <a:off x="3703891" y="4905775"/>
            <a:ext cx="2663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4732261" y="4486675"/>
            <a:ext cx="495630" cy="838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14" name="直接箭头连接符 13"/>
          <p:cNvCxnSpPr>
            <a:cxnSpLocks/>
            <a:stCxn id="11" idx="3"/>
            <a:endCxn id="13" idx="1"/>
          </p:cNvCxnSpPr>
          <p:nvPr/>
        </p:nvCxnSpPr>
        <p:spPr>
          <a:xfrm>
            <a:off x="4465891" y="4905775"/>
            <a:ext cx="2663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cxnSpLocks/>
            <a:stCxn id="13" idx="3"/>
            <a:endCxn id="19" idx="1"/>
          </p:cNvCxnSpPr>
          <p:nvPr/>
        </p:nvCxnSpPr>
        <p:spPr>
          <a:xfrm flipV="1">
            <a:off x="5227891" y="4900557"/>
            <a:ext cx="266370" cy="52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494261" y="4594867"/>
            <a:ext cx="634777" cy="61138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FC</a:t>
            </a:r>
            <a:endParaRPr lang="zh-CN" altLang="en-US" sz="2400" dirty="0"/>
          </a:p>
        </p:txBody>
      </p:sp>
      <p:sp>
        <p:nvSpPr>
          <p:cNvPr id="22" name="矩形 21"/>
          <p:cNvSpPr/>
          <p:nvPr/>
        </p:nvSpPr>
        <p:spPr>
          <a:xfrm>
            <a:off x="7085339" y="3962400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Class Labels</a:t>
            </a:r>
            <a:endParaRPr lang="zh-CN" altLang="en-US" sz="2400" dirty="0"/>
          </a:p>
        </p:txBody>
      </p:sp>
      <p:cxnSp>
        <p:nvCxnSpPr>
          <p:cNvPr id="23" name="直接箭头连接符 22"/>
          <p:cNvCxnSpPr>
            <a:cxnSpLocks/>
          </p:cNvCxnSpPr>
          <p:nvPr/>
        </p:nvCxnSpPr>
        <p:spPr>
          <a:xfrm>
            <a:off x="6561061" y="4902844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cxnSpLocks/>
          </p:cNvCxnSpPr>
          <p:nvPr/>
        </p:nvCxnSpPr>
        <p:spPr>
          <a:xfrm>
            <a:off x="6561061" y="5664844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6561061" y="4173726"/>
            <a:ext cx="0" cy="14911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7094461" y="4672011"/>
            <a:ext cx="1375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Task Two</a:t>
            </a:r>
            <a:endParaRPr lang="zh-CN" altLang="en-US" sz="2400" dirty="0"/>
          </a:p>
        </p:txBody>
      </p:sp>
      <p:sp>
        <p:nvSpPr>
          <p:cNvPr id="34" name="矩形 33"/>
          <p:cNvSpPr/>
          <p:nvPr/>
        </p:nvSpPr>
        <p:spPr>
          <a:xfrm>
            <a:off x="7065152" y="5434011"/>
            <a:ext cx="1549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Task Three</a:t>
            </a:r>
            <a:endParaRPr lang="zh-CN" altLang="en-US" sz="2400" dirty="0"/>
          </a:p>
        </p:txBody>
      </p:sp>
      <p:cxnSp>
        <p:nvCxnSpPr>
          <p:cNvPr id="35" name="直接箭头连接符 34"/>
          <p:cNvCxnSpPr>
            <a:cxnSpLocks/>
          </p:cNvCxnSpPr>
          <p:nvPr/>
        </p:nvCxnSpPr>
        <p:spPr>
          <a:xfrm>
            <a:off x="6561061" y="4193232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cxnSpLocks/>
            <a:endCxn id="19" idx="3"/>
          </p:cNvCxnSpPr>
          <p:nvPr/>
        </p:nvCxnSpPr>
        <p:spPr>
          <a:xfrm flipH="1" flipV="1">
            <a:off x="6129038" y="4900557"/>
            <a:ext cx="432023" cy="22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1362595" y="6311315"/>
            <a:ext cx="6754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R. Caruana. Multitask learning. Machine learning, 28:41–75, 1997.</a:t>
            </a:r>
          </a:p>
        </p:txBody>
      </p:sp>
    </p:spTree>
    <p:extLst>
      <p:ext uri="{BB962C8B-B14F-4D97-AF65-F5344CB8AC3E}">
        <p14:creationId xmlns:p14="http://schemas.microsoft.com/office/powerpoint/2010/main" val="31440662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Popular Architecture: Multi-Task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Task One: Whether an object? — </a:t>
            </a:r>
            <a:r>
              <a:rPr lang="en-US" altLang="zh-CN" sz="2400" dirty="0" err="1">
                <a:solidFill>
                  <a:srgbClr val="0070C0"/>
                </a:solidFill>
                <a:cs typeface="Times New Roman" pitchFamily="18" charset="0"/>
              </a:rPr>
              <a:t>Objectness</a:t>
            </a:r>
            <a:r>
              <a:rPr lang="en-US" altLang="zh-CN" sz="2400" dirty="0">
                <a:cs typeface="Times New Roman" pitchFamily="18" charset="0"/>
              </a:rPr>
              <a:t> Estimation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Task Two: Which category?—</a:t>
            </a:r>
            <a:r>
              <a:rPr lang="en-US" altLang="zh-CN" sz="2400" dirty="0" err="1">
                <a:solidFill>
                  <a:srgbClr val="0070C0"/>
                </a:solidFill>
                <a:cs typeface="Times New Roman" pitchFamily="18" charset="0"/>
              </a:rPr>
              <a:t>Categoryness</a:t>
            </a:r>
            <a:r>
              <a:rPr lang="en-US" altLang="zh-CN" sz="2400" dirty="0">
                <a:cs typeface="Times New Roman" pitchFamily="18" charset="0"/>
              </a:rPr>
              <a:t> Calculation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33" name="矩形 32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Keze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Wang,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Liang Lin*,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Wangmeng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Zuo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Shuhang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Gu, and Lei Zhang, "Dictionary Pair Classifier Driven Convolutional Neural Networks for Object Detection", In CVPR, 2016.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1914"/>
            <a:ext cx="9144000" cy="2921686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87912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The image classification problem is transformed into designing the function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dirty="0">
                <a:cs typeface="Times New Roman" pitchFamily="18" charset="0"/>
              </a:rPr>
              <a:t>which can map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cs typeface="Times New Roman" pitchFamily="18" charset="0"/>
              </a:rPr>
              <a:t>into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i="1" dirty="0">
                <a:latin typeface="Times New Roman" pitchFamily="18" charset="0"/>
                <a:cs typeface="Times New Roman" pitchFamily="18" charset="0"/>
              </a:rPr>
              <a:t>y, </a:t>
            </a:r>
            <a:r>
              <a:rPr lang="en-US" altLang="zh-CN" sz="2800" dirty="0">
                <a:cs typeface="Times New Roman" pitchFamily="18" charset="0"/>
              </a:rPr>
              <a:t>i.e.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0" lvl="1" indent="0" algn="ctr">
              <a:buNone/>
            </a:pPr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y = F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altLang="zh-CN" sz="2800" dirty="0">
                <a:cs typeface="Times New Roman" pitchFamily="18" charset="0"/>
              </a:rPr>
              <a:t>However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i="1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zh-CN" sz="2800" dirty="0">
                <a:cs typeface="Times New Roman" pitchFamily="18" charset="0"/>
              </a:rPr>
              <a:t>is high dimensional (e.g., an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300 * 400 RGB color</a:t>
            </a:r>
            <a:r>
              <a:rPr lang="en-US" altLang="zh-CN" sz="2800" dirty="0">
                <a:cs typeface="Times New Roman" pitchFamily="18" charset="0"/>
              </a:rPr>
              <a:t> image has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360000 (300 * 400 * 3) </a:t>
            </a:r>
            <a:r>
              <a:rPr lang="en-US" altLang="zh-CN" sz="2800" dirty="0">
                <a:cs typeface="Times New Roman" pitchFamily="18" charset="0"/>
              </a:rPr>
              <a:t>items), it is quite difficult to directly design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i="1" dirty="0">
                <a:latin typeface="Times New Roman" pitchFamily="18" charset="0"/>
                <a:cs typeface="Times New Roman" pitchFamily="18" charset="0"/>
              </a:rPr>
              <a:t>F.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2800" dirty="0">
                <a:cs typeface="Times New Roman" pitchFamily="18" charset="0"/>
              </a:rPr>
              <a:t>To address this issue, we introduce</a:t>
            </a:r>
          </a:p>
          <a:p>
            <a:pPr lvl="1"/>
            <a:r>
              <a:rPr lang="en-US" altLang="zh-CN" sz="2400" i="1" dirty="0">
                <a:latin typeface="Times New Roman" pitchFamily="18" charset="0"/>
                <a:cs typeface="Times New Roman" pitchFamily="18" charset="0"/>
              </a:rPr>
              <a:t>Feature Extraction </a:t>
            </a:r>
          </a:p>
          <a:p>
            <a:pPr lvl="1"/>
            <a:r>
              <a:rPr lang="en-US" altLang="zh-CN" sz="2400" i="1" dirty="0">
                <a:latin typeface="Times New Roman" pitchFamily="18" charset="0"/>
                <a:cs typeface="Times New Roman" pitchFamily="18" charset="0"/>
              </a:rPr>
              <a:t>Image Representation</a:t>
            </a:r>
          </a:p>
          <a:p>
            <a:pPr lvl="1"/>
            <a:r>
              <a:rPr lang="en-US" altLang="zh-CN" sz="2400" i="1" dirty="0">
                <a:latin typeface="Times New Roman" pitchFamily="18" charset="0"/>
                <a:cs typeface="Times New Roman" pitchFamily="18" charset="0"/>
              </a:rPr>
              <a:t>Classifier</a:t>
            </a:r>
          </a:p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Mathematical Background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1223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Multi-Task </a:t>
            </a:r>
            <a:r>
              <a:rPr lang="en-US" altLang="zh-CN" sz="2800" dirty="0"/>
              <a:t>Network Cascade</a:t>
            </a:r>
            <a:endParaRPr lang="en-US" altLang="zh-CN" sz="28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33" name="矩形 32"/>
          <p:cNvSpPr/>
          <p:nvPr/>
        </p:nvSpPr>
        <p:spPr>
          <a:xfrm>
            <a:off x="1362595" y="6311315"/>
            <a:ext cx="675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Jifeng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Dai,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Kaiming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He, and Jian Sun. "Instance-aware Semantic Segmentation via Multi-task Network Cascades", In CVPR, 2016.</a:t>
            </a: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28573"/>
            <a:ext cx="887044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971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Popular Architecture: Generic Directed Acyclic Graph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33" name="矩形 32"/>
          <p:cNvSpPr/>
          <p:nvPr/>
        </p:nvSpPr>
        <p:spPr>
          <a:xfrm>
            <a:off x="1362595" y="6311315"/>
            <a:ext cx="6754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252525"/>
              </a:solidFill>
              <a:latin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17118" y="4572000"/>
            <a:ext cx="2859882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25513"/>
          <a:stretch/>
        </p:blipFill>
        <p:spPr>
          <a:xfrm>
            <a:off x="1447800" y="2592531"/>
            <a:ext cx="3432719" cy="311325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248400" y="5867400"/>
            <a:ext cx="28498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[picture from </a:t>
            </a:r>
            <a:r>
              <a:rPr lang="en-US" sz="1400" dirty="0" err="1">
                <a:solidFill>
                  <a:srgbClr val="0070C0"/>
                </a:solidFill>
              </a:rPr>
              <a:t>Marc'Aurelio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Ranzato</a:t>
            </a:r>
            <a:r>
              <a:rPr lang="en-US" sz="1400" dirty="0">
                <a:solidFill>
                  <a:srgbClr val="0070C0"/>
                </a:solidFill>
              </a:rPr>
              <a:t>] </a:t>
            </a:r>
          </a:p>
        </p:txBody>
      </p:sp>
      <p:sp>
        <p:nvSpPr>
          <p:cNvPr id="15" name="矩形 14"/>
          <p:cNvSpPr/>
          <p:nvPr/>
        </p:nvSpPr>
        <p:spPr>
          <a:xfrm>
            <a:off x="2264714" y="5634335"/>
            <a:ext cx="1798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Input Images</a:t>
            </a:r>
            <a:endParaRPr lang="zh-CN" altLang="en-US" sz="2400" dirty="0"/>
          </a:p>
        </p:txBody>
      </p:sp>
      <p:sp>
        <p:nvSpPr>
          <p:cNvPr id="16" name="矩形 15"/>
          <p:cNvSpPr/>
          <p:nvPr/>
        </p:nvSpPr>
        <p:spPr>
          <a:xfrm>
            <a:off x="2438400" y="2167656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Class Labels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4908799" y="2782913"/>
            <a:ext cx="38683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The information can be propagated across layers in a rapid manner.</a:t>
            </a:r>
          </a:p>
          <a:p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en-US" altLang="zh-CN" sz="2400" dirty="0">
                <a:solidFill>
                  <a:srgbClr val="FF0000"/>
                </a:solidFill>
              </a:rPr>
              <a:t>Beneficial for very deep CNNs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62594" y="6311315"/>
            <a:ext cx="77814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Rupesh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Kumar Srivastava, Klaus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Greff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Jürgen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Schmidhuber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. Highway Networks, In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CoRR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, 2015.</a:t>
            </a: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Network Design</a:t>
            </a:r>
          </a:p>
        </p:txBody>
      </p:sp>
    </p:spTree>
    <p:extLst>
      <p:ext uri="{BB962C8B-B14F-4D97-AF65-F5344CB8AC3E}">
        <p14:creationId xmlns:p14="http://schemas.microsoft.com/office/powerpoint/2010/main" val="6488666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42" name="内容占位符 2"/>
          <p:cNvSpPr txBox="1">
            <a:spLocks/>
          </p:cNvSpPr>
          <p:nvPr/>
        </p:nvSpPr>
        <p:spPr>
          <a:xfrm>
            <a:off x="762000" y="1905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8160" y="6300450"/>
            <a:ext cx="8010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C. </a:t>
            </a:r>
            <a:r>
              <a:rPr lang="en-US" altLang="zh-CN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Szegedy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 et al. Going deeper with Convolutions. In </a:t>
            </a:r>
            <a:r>
              <a:rPr lang="en-US" altLang="zh-CN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CoRR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 2014.</a:t>
            </a:r>
            <a:endParaRPr lang="en-US" sz="12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" y="2806619"/>
            <a:ext cx="3022600" cy="278604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812" y="2651987"/>
            <a:ext cx="2826316" cy="33782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064" y="2596957"/>
            <a:ext cx="2959100" cy="347076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35288" y="59552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Inception-A</a:t>
            </a:r>
            <a:endParaRPr kumimoji="1"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3787616" y="59552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Inception-B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7029812" y="59552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Inception-C</a:t>
            </a:r>
            <a:endParaRPr kumimoji="1" lang="zh-CN" altLang="en-US" dirty="0"/>
          </a:p>
        </p:txBody>
      </p:sp>
      <p:sp>
        <p:nvSpPr>
          <p:cNvPr id="2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Example: </a:t>
            </a:r>
            <a:r>
              <a:rPr kumimoji="1" lang="en-US" altLang="zh-CN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GoogLeNet</a:t>
            </a:r>
            <a:endParaRPr kumimoji="1" lang="en-US" altLang="zh-CN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304800" y="1646237"/>
            <a:ext cx="841181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>
                <a:cs typeface="Times New Roman" pitchFamily="18" charset="0"/>
              </a:rPr>
              <a:t>ImageNet Classification Challenging 2014 (</a:t>
            </a:r>
            <a:r>
              <a:rPr lang="en-US" altLang="zh-CN" dirty="0">
                <a:solidFill>
                  <a:srgbClr val="FF0000"/>
                </a:solidFill>
                <a:cs typeface="Times New Roman" pitchFamily="18" charset="0"/>
              </a:rPr>
              <a:t>93%</a:t>
            </a:r>
            <a:r>
              <a:rPr lang="en-US" altLang="zh-CN" dirty="0">
                <a:cs typeface="Times New Roman" pitchFamily="18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>
                <a:cs typeface="Times New Roman" pitchFamily="18" charset="0"/>
              </a:rPr>
              <a:t>Basic Structure: </a:t>
            </a:r>
            <a:r>
              <a:rPr lang="en-US" altLang="zh-CN" b="1" dirty="0">
                <a:cs typeface="Times New Roman" pitchFamily="18" charset="0"/>
              </a:rPr>
              <a:t>Inception</a:t>
            </a:r>
          </a:p>
          <a:p>
            <a:pPr lvl="1"/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941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42" name="内容占位符 2"/>
          <p:cNvSpPr txBox="1">
            <a:spLocks/>
          </p:cNvSpPr>
          <p:nvPr/>
        </p:nvSpPr>
        <p:spPr>
          <a:xfrm>
            <a:off x="762000" y="1905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8160" y="6300450"/>
            <a:ext cx="8010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Kaiming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He,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Xiangyu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Zhang, </a:t>
            </a:r>
            <a:r>
              <a:rPr lang="en-US" sz="1200" dirty="0" err="1">
                <a:solidFill>
                  <a:srgbClr val="252525"/>
                </a:solidFill>
                <a:latin typeface="Arial" panose="020B0604020202020204" pitchFamily="34" charset="0"/>
              </a:rPr>
              <a:t>Shaoqing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 Ren, and Jian Sun. Deep Residual Learning for Image Recognition In CVPR 2016. (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Best Paper Award</a:t>
            </a:r>
            <a:r>
              <a:rPr lang="en-US" sz="1200" dirty="0">
                <a:solidFill>
                  <a:srgbClr val="252525"/>
                </a:solidFill>
                <a:latin typeface="Arial" panose="020B0604020202020204" pitchFamily="34" charset="0"/>
              </a:rPr>
              <a:t>)</a:t>
            </a:r>
            <a:endParaRPr lang="en-US" sz="1200" dirty="0"/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609600" y="1524000"/>
            <a:ext cx="841181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latin typeface="+mj-lt"/>
                <a:cs typeface="Times New Roman" pitchFamily="18" charset="0"/>
              </a:rPr>
              <a:t>ImageNet Classification Challenging 2016 Winner (96%)</a:t>
            </a:r>
          </a:p>
          <a:p>
            <a:r>
              <a:rPr lang="en-US" altLang="zh-CN" sz="2800" dirty="0">
                <a:latin typeface="+mj-lt"/>
                <a:cs typeface="Times New Roman" pitchFamily="18" charset="0"/>
              </a:rPr>
              <a:t>Overcome the gradient vanishing problem</a:t>
            </a:r>
          </a:p>
          <a:p>
            <a:r>
              <a:rPr lang="en-US" altLang="zh-CN" sz="2800" dirty="0">
                <a:latin typeface="+mj-lt"/>
                <a:cs typeface="Times New Roman" pitchFamily="18" charset="0"/>
              </a:rPr>
              <a:t>Made by building blocks (can be significantly deeper)</a:t>
            </a:r>
          </a:p>
          <a:p>
            <a:pPr lvl="1"/>
            <a:endParaRPr lang="en-US" altLang="zh-CN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s://raw.githubusercontent.com/torch/torch.github.io/master/blog/_posts/images/resnets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t="3817" r="10588"/>
          <a:stretch/>
        </p:blipFill>
        <p:spPr bwMode="auto">
          <a:xfrm>
            <a:off x="1676400" y="3018977"/>
            <a:ext cx="1480995" cy="327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235216" y="3690283"/>
            <a:ext cx="25758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</a:t>
            </a:r>
            <a:r>
              <a:rPr lang="en-US" sz="20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Adding shortcut connections that are summed with the output of the convolution layers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Example: </a:t>
            </a:r>
            <a:r>
              <a:rPr kumimoji="1" lang="en-US" altLang="zh-CN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ResNet</a:t>
            </a:r>
            <a:endParaRPr kumimoji="1" lang="en-US" altLang="zh-CN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48611"/>
          <a:stretch/>
        </p:blipFill>
        <p:spPr>
          <a:xfrm>
            <a:off x="6858000" y="3053367"/>
            <a:ext cx="526453" cy="3270529"/>
          </a:xfrm>
          <a:prstGeom prst="rect">
            <a:avLst/>
          </a:prstGeom>
        </p:spPr>
      </p:pic>
      <p:sp>
        <p:nvSpPr>
          <p:cNvPr id="3" name="箭头: 右 2"/>
          <p:cNvSpPr/>
          <p:nvPr/>
        </p:nvSpPr>
        <p:spPr>
          <a:xfrm>
            <a:off x="6019800" y="4505891"/>
            <a:ext cx="533400" cy="3709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2177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722437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Network Finetuning</a:t>
            </a:r>
            <a:endParaRPr lang="en-US" altLang="zh-CN" sz="2400" dirty="0">
              <a:cs typeface="Times New Roman" pitchFamily="18" charset="0"/>
            </a:endParaRPr>
          </a:p>
          <a:p>
            <a:pPr lvl="1"/>
            <a:r>
              <a:rPr lang="en-US" altLang="zh-CN" sz="2400" dirty="0">
                <a:cs typeface="Times New Roman" pitchFamily="18" charset="0"/>
              </a:rPr>
              <a:t>Loss Function: The objective function measures the difference (i.e., </a:t>
            </a:r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loss</a:t>
            </a:r>
            <a:r>
              <a:rPr lang="en-US" altLang="zh-CN" sz="2400" dirty="0">
                <a:cs typeface="Times New Roman" pitchFamily="18" charset="0"/>
              </a:rPr>
              <a:t>) between the predicted results and ground truth.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Optimization Strategy: The network parameters are updated/fine-tuned to minimize the </a:t>
            </a:r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loss</a:t>
            </a:r>
            <a:r>
              <a:rPr lang="en-US" altLang="zh-CN" sz="2400" dirty="0">
                <a:cs typeface="Times New Roman" pitchFamily="18" charset="0"/>
              </a:rPr>
              <a:t>.</a:t>
            </a:r>
          </a:p>
          <a:p>
            <a:pPr marL="457200" lvl="1" indent="0">
              <a:buNone/>
            </a:pPr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8913260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2332037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/>
              <a:t>Popular Loss Function: </a:t>
            </a:r>
            <a:r>
              <a:rPr lang="zh-CN" altLang="en-US" sz="2800" dirty="0"/>
              <a:t>Sigmoid Cross-Entropy Loss</a:t>
            </a:r>
            <a:endParaRPr lang="en-US" altLang="zh-CN" sz="2800" dirty="0">
              <a:cs typeface="Times New Roman" pitchFamily="18" charset="0"/>
            </a:endParaRPr>
          </a:p>
          <a:p>
            <a:pPr lvl="1"/>
            <a:r>
              <a:rPr lang="en-US" altLang="zh-CN" sz="2400" i="1" dirty="0">
                <a:cs typeface="Times New Roman" pitchFamily="18" charset="0"/>
              </a:rPr>
              <a:t>N </a:t>
            </a:r>
            <a:r>
              <a:rPr lang="en-US" altLang="zh-CN" sz="2400" dirty="0">
                <a:cs typeface="Times New Roman" pitchFamily="18" charset="0"/>
              </a:rPr>
              <a:t>is the number of training samples</a:t>
            </a:r>
          </a:p>
          <a:p>
            <a:pPr lvl="1"/>
            <a:r>
              <a:rPr lang="en-US" altLang="zh-CN" sz="2400" i="1" dirty="0">
                <a:cs typeface="Times New Roman" pitchFamily="18" charset="0"/>
              </a:rPr>
              <a:t>S </a:t>
            </a:r>
            <a:r>
              <a:rPr lang="en-US" altLang="zh-CN" sz="2400" dirty="0">
                <a:cs typeface="Times New Roman" pitchFamily="18" charset="0"/>
              </a:rPr>
              <a:t>is the output class probability of the network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Only support for </a:t>
            </a:r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binary</a:t>
            </a:r>
            <a:r>
              <a:rPr lang="en-US" altLang="zh-CN" sz="2400" dirty="0">
                <a:cs typeface="Times New Roman" pitchFamily="18" charset="0"/>
              </a:rPr>
              <a:t> classification</a:t>
            </a:r>
          </a:p>
          <a:p>
            <a:pPr lvl="2"/>
            <a:endParaRPr lang="en-US" altLang="zh-CN" sz="2000" i="1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22" name="矩形 21"/>
          <p:cNvSpPr/>
          <p:nvPr/>
        </p:nvSpPr>
        <p:spPr>
          <a:xfrm>
            <a:off x="1912185" y="4178500"/>
            <a:ext cx="3490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Sigmoid operation</a:t>
            </a:r>
          </a:p>
          <a:p>
            <a:pPr algn="ctr"/>
            <a:r>
              <a:rPr lang="en-US" altLang="zh-CN" sz="2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each sample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47800" y="4918460"/>
            <a:ext cx="25758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Loss Function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对象 1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663378"/>
              </p:ext>
            </p:extLst>
          </p:nvPr>
        </p:nvGraphicFramePr>
        <p:xfrm>
          <a:off x="4937552" y="4132647"/>
          <a:ext cx="1615648" cy="820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5" r:id="rId4" imgW="825500" imgH="419100" progId="Equation.KSEE3">
                  <p:embed/>
                </p:oleObj>
              </mc:Choice>
              <mc:Fallback>
                <p:oleObj r:id="rId4" imgW="825500" imgH="419100" progId="Equation.KSEE3">
                  <p:embed/>
                  <p:pic>
                    <p:nvPicPr>
                      <p:cNvPr id="14" name="对象 1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37552" y="4132647"/>
                        <a:ext cx="1615648" cy="820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839532"/>
              </p:ext>
            </p:extLst>
          </p:nvPr>
        </p:nvGraphicFramePr>
        <p:xfrm>
          <a:off x="2438400" y="5504219"/>
          <a:ext cx="4800600" cy="820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" r:id="rId6" imgW="2527300" imgH="431800" progId="Equation.KSEE3">
                  <p:embed/>
                </p:oleObj>
              </mc:Choice>
              <mc:Fallback>
                <p:oleObj r:id="rId6" imgW="2527300" imgH="431800" progId="Equation.KSEE3">
                  <p:embed/>
                  <p:pic>
                    <p:nvPicPr>
                      <p:cNvPr id="16" name="对象 1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38400" y="5504219"/>
                        <a:ext cx="4800600" cy="820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矩形 19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23" name="矩形 22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4" name="矩形 23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25" name="箭头: 右 24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箭头: 右 2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4347347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err="1">
                <a:cs typeface="Times New Roman" pitchFamily="18" charset="0"/>
              </a:rPr>
              <a:t>Softmax</a:t>
            </a:r>
            <a:r>
              <a:rPr lang="en-US" altLang="zh-CN" sz="2800" dirty="0">
                <a:cs typeface="Times New Roman" pitchFamily="18" charset="0"/>
              </a:rPr>
              <a:t> Loss (Dominantly used)</a:t>
            </a:r>
          </a:p>
          <a:p>
            <a:pPr lvl="1"/>
            <a:r>
              <a:rPr lang="en-US" altLang="zh-CN" sz="2400" i="1" dirty="0">
                <a:cs typeface="Times New Roman" pitchFamily="18" charset="0"/>
              </a:rPr>
              <a:t>N </a:t>
            </a:r>
            <a:r>
              <a:rPr lang="en-US" altLang="zh-CN" sz="2400" dirty="0">
                <a:cs typeface="Times New Roman" pitchFamily="18" charset="0"/>
              </a:rPr>
              <a:t>is the number of training samples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W denotes the network parameters</a:t>
            </a:r>
          </a:p>
          <a:p>
            <a:pPr lvl="1"/>
            <a:r>
              <a:rPr lang="en-US" altLang="zh-CN" sz="2400" i="1" dirty="0">
                <a:cs typeface="Times New Roman" pitchFamily="18" charset="0"/>
              </a:rPr>
              <a:t>S </a:t>
            </a:r>
            <a:r>
              <a:rPr lang="en-US" altLang="zh-CN" sz="2400" dirty="0">
                <a:cs typeface="Times New Roman" pitchFamily="18" charset="0"/>
              </a:rPr>
              <a:t>is the output class probability of the network</a:t>
            </a:r>
          </a:p>
          <a:p>
            <a:pPr lvl="2"/>
            <a:r>
              <a:rPr lang="en-US" altLang="zh-CN" sz="2000" dirty="0">
                <a:cs typeface="Times New Roman" pitchFamily="18" charset="0"/>
              </a:rPr>
              <a:t>        is the score of the correct class</a:t>
            </a:r>
          </a:p>
          <a:p>
            <a:pPr lvl="2"/>
            <a:r>
              <a:rPr lang="en-US" altLang="zh-CN" sz="2000" dirty="0">
                <a:cs typeface="Times New Roman" pitchFamily="18" charset="0"/>
              </a:rPr>
              <a:t>         is the score of the j-</a:t>
            </a:r>
            <a:r>
              <a:rPr lang="en-US" altLang="zh-CN" sz="2000" dirty="0" err="1">
                <a:cs typeface="Times New Roman" pitchFamily="18" charset="0"/>
              </a:rPr>
              <a:t>th</a:t>
            </a:r>
            <a:r>
              <a:rPr lang="en-US" altLang="zh-CN" sz="2000" dirty="0">
                <a:cs typeface="Times New Roman" pitchFamily="18" charset="0"/>
              </a:rPr>
              <a:t> class</a:t>
            </a:r>
          </a:p>
          <a:p>
            <a:pPr lvl="2"/>
            <a:endParaRPr lang="en-US" altLang="zh-CN" sz="2000" i="1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Popular Loss Function</a:t>
            </a:r>
          </a:p>
        </p:txBody>
      </p:sp>
      <p:graphicFrame>
        <p:nvGraphicFramePr>
          <p:cNvPr id="19" name="内容占位符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4801057" y="4152265"/>
          <a:ext cx="2193749" cy="1052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7" name="公式" r:id="rId4" imgW="2644775" imgH="1267460" progId="Equation.3">
                  <p:embed/>
                </p:oleObj>
              </mc:Choice>
              <mc:Fallback>
                <p:oleObj name="公式" r:id="rId4" imgW="2644775" imgH="1267460" progId="Equation.3">
                  <p:embed/>
                  <p:pic>
                    <p:nvPicPr>
                      <p:cNvPr id="19" name="内容占位符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01057" y="4152265"/>
                        <a:ext cx="2193749" cy="1052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3628697" y="5279706"/>
          <a:ext cx="2895600" cy="846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8" r:id="rId6" imgW="1346200" imgH="393700" progId="Equation.KSEE3">
                  <p:embed/>
                </p:oleObj>
              </mc:Choice>
              <mc:Fallback>
                <p:oleObj r:id="rId6" imgW="1346200" imgH="393700" progId="Equation.KSEE3">
                  <p:embed/>
                  <p:pic>
                    <p:nvPicPr>
                      <p:cNvPr id="20" name="对象 19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28697" y="5279706"/>
                        <a:ext cx="2895600" cy="846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矩形 21"/>
          <p:cNvSpPr/>
          <p:nvPr/>
        </p:nvSpPr>
        <p:spPr>
          <a:xfrm>
            <a:off x="2072309" y="4430333"/>
            <a:ext cx="25758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for each sample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对象 23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1875692" y="3290453"/>
          <a:ext cx="377190" cy="477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9" r:id="rId8" imgW="190500" imgH="241300" progId="Equation.KSEE3">
                  <p:embed/>
                </p:oleObj>
              </mc:Choice>
              <mc:Fallback>
                <p:oleObj r:id="rId8" imgW="190500" imgH="241300" progId="Equation.KSEE3">
                  <p:embed/>
                  <p:pic>
                    <p:nvPicPr>
                      <p:cNvPr id="24" name="对象 2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75692" y="3290453"/>
                        <a:ext cx="377190" cy="477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1869830" y="3631507"/>
          <a:ext cx="316099" cy="46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0" r:id="rId10" imgW="165100" imgH="241300" progId="Equation.KSEE3">
                  <p:embed/>
                </p:oleObj>
              </mc:Choice>
              <mc:Fallback>
                <p:oleObj r:id="rId10" imgW="165100" imgH="241300" progId="Equation.KSEE3">
                  <p:embed/>
                  <p:pic>
                    <p:nvPicPr>
                      <p:cNvPr id="25" name="对象 24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69830" y="3631507"/>
                        <a:ext cx="316099" cy="461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矩形 25"/>
          <p:cNvSpPr/>
          <p:nvPr/>
        </p:nvSpPr>
        <p:spPr>
          <a:xfrm>
            <a:off x="1005509" y="5543490"/>
            <a:ext cx="25758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Loss Function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30688" y="6020036"/>
            <a:ext cx="3356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parameter regularization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589064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Popular Loss Function</a:t>
            </a:r>
          </a:p>
        </p:txBody>
      </p:sp>
      <p:sp>
        <p:nvSpPr>
          <p:cNvPr id="12" name="内容占位符 2"/>
          <p:cNvSpPr txBox="1"/>
          <p:nvPr/>
        </p:nvSpPr>
        <p:spPr>
          <a:xfrm>
            <a:off x="609600" y="1508125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err="1">
                <a:cs typeface="Times New Roman" panose="02020603050405020304" pitchFamily="18" charset="0"/>
              </a:rPr>
              <a:t>Infogain</a:t>
            </a:r>
            <a:r>
              <a:rPr lang="en-US" altLang="zh-CN" sz="2800" dirty="0">
                <a:cs typeface="Times New Roman" panose="02020603050405020304" pitchFamily="18" charset="0"/>
              </a:rPr>
              <a:t> Loss</a:t>
            </a:r>
          </a:p>
          <a:p>
            <a:pPr lvl="1"/>
            <a:r>
              <a:rPr lang="en-US" altLang="zh-CN" sz="2400" i="1" dirty="0">
                <a:cs typeface="Times New Roman" panose="02020603050405020304" pitchFamily="18" charset="0"/>
              </a:rPr>
              <a:t>H </a:t>
            </a:r>
            <a:r>
              <a:rPr lang="en-US" altLang="zh-CN" sz="2400" dirty="0">
                <a:cs typeface="Times New Roman" panose="02020603050405020304" pitchFamily="18" charset="0"/>
              </a:rPr>
              <a:t>is </a:t>
            </a:r>
            <a:r>
              <a:rPr lang="en-US" altLang="zh-CN" sz="2400" dirty="0" err="1">
                <a:cs typeface="Times New Roman" panose="02020603050405020304" pitchFamily="18" charset="0"/>
              </a:rPr>
              <a:t>infogain</a:t>
            </a:r>
            <a:r>
              <a:rPr lang="en-US" altLang="zh-CN" sz="2400" dirty="0">
                <a:cs typeface="Times New Roman" panose="02020603050405020304" pitchFamily="18" charset="0"/>
              </a:rPr>
              <a:t> matrix, if </a:t>
            </a:r>
            <a:r>
              <a:rPr lang="en-US" altLang="zh-CN" sz="2400" i="1" dirty="0">
                <a:cs typeface="Times New Roman" panose="02020603050405020304" pitchFamily="18" charset="0"/>
              </a:rPr>
              <a:t>H</a:t>
            </a:r>
            <a:r>
              <a:rPr lang="en-US" altLang="zh-CN" sz="2400" dirty="0"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cs typeface="Times New Roman" panose="02020603050405020304" pitchFamily="18" charset="0"/>
              </a:rPr>
              <a:t>I</a:t>
            </a:r>
            <a:r>
              <a:rPr lang="en-US" altLang="zh-CN" sz="2400" dirty="0"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cs typeface="Times New Roman" panose="02020603050405020304" pitchFamily="18" charset="0"/>
              </a:rPr>
              <a:t>infogain</a:t>
            </a:r>
            <a:r>
              <a:rPr lang="en-US" altLang="zh-CN" sz="2400" dirty="0">
                <a:cs typeface="Times New Roman" panose="02020603050405020304" pitchFamily="18" charset="0"/>
              </a:rPr>
              <a:t> loss equals to Multinomial Logistic Loss</a:t>
            </a: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   is the predicted probability of each classes,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 lvl="2"/>
            <a:endParaRPr lang="en-US" altLang="zh-CN" sz="2000" i="1" dirty="0"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24560" y="4037212"/>
            <a:ext cx="25758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Loss Function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对象 17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1905000" y="4677642"/>
          <a:ext cx="5896914" cy="835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3" r:id="rId4" imgW="3048000" imgH="431800" progId="Equation.KSEE3">
                  <p:embed/>
                </p:oleObj>
              </mc:Choice>
              <mc:Fallback>
                <p:oleObj r:id="rId4" imgW="3048000" imgH="431800" progId="Equation.KSEE3">
                  <p:embed/>
                  <p:pic>
                    <p:nvPicPr>
                      <p:cNvPr id="18" name="对象 17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000" y="4677642"/>
                        <a:ext cx="5896914" cy="835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6124575" y="3353721"/>
          <a:ext cx="504825" cy="457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4" name="公式" r:id="rId6" imgW="266700" imgH="241300" progId="Equation.3">
                  <p:embed/>
                </p:oleObj>
              </mc:Choice>
              <mc:Fallback>
                <p:oleObj name="公式" r:id="rId6" imgW="266700" imgH="241300" progId="Equation.3">
                  <p:embed/>
                  <p:pic>
                    <p:nvPicPr>
                      <p:cNvPr id="19" name="对象 18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24575" y="3353721"/>
                        <a:ext cx="504825" cy="457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矩形 19"/>
          <p:cNvSpPr/>
          <p:nvPr/>
        </p:nvSpPr>
        <p:spPr>
          <a:xfrm>
            <a:off x="1496426" y="3419224"/>
            <a:ext cx="4480560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Predicted probability of the </a:t>
            </a:r>
            <a:r>
              <a:rPr lang="en-US" altLang="zh-CN" sz="2000" b="1" i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000" b="1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class  </a:t>
            </a:r>
            <a:endParaRPr lang="zh-CN" altLang="en-US" sz="2000" b="1" dirty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000" b="1" dirty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对象 2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392555" y="2898140"/>
          <a:ext cx="25463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5" r:id="rId8" imgW="152400" imgH="203200" progId="Equation.KSEE3">
                  <p:embed/>
                </p:oleObj>
              </mc:Choice>
              <mc:Fallback>
                <p:oleObj r:id="rId8" imgW="152400" imgH="203200" progId="Equation.KSEE3">
                  <p:embed/>
                  <p:pic>
                    <p:nvPicPr>
                      <p:cNvPr id="22" name="对象 2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92555" y="2898140"/>
                        <a:ext cx="254635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123430" y="2658110"/>
          <a:ext cx="103886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6" r:id="rId10" imgW="673100" imgH="431800" progId="Equation.KSEE3">
                  <p:embed/>
                </p:oleObj>
              </mc:Choice>
              <mc:Fallback>
                <p:oleObj r:id="rId10" imgW="673100" imgH="431800" progId="Equation.KSEE3">
                  <p:embed/>
                  <p:pic>
                    <p:nvPicPr>
                      <p:cNvPr id="23" name="对象 22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23430" y="2658110"/>
                        <a:ext cx="1038860" cy="68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84148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Popular Loss Function</a:t>
            </a:r>
          </a:p>
        </p:txBody>
      </p:sp>
      <p:sp>
        <p:nvSpPr>
          <p:cNvPr id="8" name="内容占位符 2"/>
          <p:cNvSpPr txBox="1"/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/>
              <a:t>Hinge</a:t>
            </a:r>
            <a:r>
              <a:rPr lang="zh-CN" altLang="en-US" sz="2800" dirty="0"/>
              <a:t> Loss</a:t>
            </a:r>
            <a:endParaRPr lang="en-US" altLang="zh-CN" sz="2800" dirty="0">
              <a:cs typeface="Times New Roman" panose="02020603050405020304" pitchFamily="18" charset="0"/>
            </a:endParaRPr>
          </a:p>
          <a:p>
            <a:pPr lvl="1"/>
            <a:r>
              <a:rPr lang="en-US" altLang="zh-CN" sz="2400" i="1" dirty="0">
                <a:cs typeface="Times New Roman" panose="02020603050405020304" pitchFamily="18" charset="0"/>
              </a:rPr>
              <a:t>N </a:t>
            </a:r>
            <a:r>
              <a:rPr lang="en-US" altLang="zh-CN" sz="2400" dirty="0">
                <a:cs typeface="Times New Roman" panose="02020603050405020304" pitchFamily="18" charset="0"/>
              </a:rPr>
              <a:t>is the number of training samples</a:t>
            </a:r>
          </a:p>
          <a:p>
            <a:pPr lvl="1"/>
            <a:r>
              <a:rPr lang="en-US" altLang="zh-CN" sz="2400" i="1" dirty="0">
                <a:cs typeface="Times New Roman" panose="02020603050405020304" pitchFamily="18" charset="0"/>
              </a:rPr>
              <a:t>w </a:t>
            </a:r>
            <a:r>
              <a:rPr lang="en-US" altLang="zh-CN" sz="2400" dirty="0">
                <a:cs typeface="Times New Roman" panose="02020603050405020304" pitchFamily="18" charset="0"/>
              </a:rPr>
              <a:t>is the output class probability of the network</a:t>
            </a:r>
          </a:p>
          <a:p>
            <a:pPr lvl="2"/>
            <a:r>
              <a:rPr lang="en-US" altLang="zh-CN" sz="2000" dirty="0">
                <a:cs typeface="Times New Roman" panose="02020603050405020304" pitchFamily="18" charset="0"/>
              </a:rPr>
              <a:t>       is the parameter of the k-</a:t>
            </a:r>
            <a:r>
              <a:rPr lang="en-US" altLang="zh-CN" sz="2000" dirty="0" err="1">
                <a:cs typeface="Times New Roman" panose="02020603050405020304" pitchFamily="18" charset="0"/>
              </a:rPr>
              <a:t>th</a:t>
            </a:r>
            <a:r>
              <a:rPr lang="en-US" altLang="zh-CN" sz="2000" dirty="0">
                <a:cs typeface="Times New Roman" panose="02020603050405020304" pitchFamily="18" charset="0"/>
              </a:rPr>
              <a:t> SVM classifier</a:t>
            </a:r>
          </a:p>
          <a:p>
            <a:pPr lvl="2"/>
            <a:r>
              <a:rPr lang="en-US" altLang="zh-CN" sz="2000" dirty="0">
                <a:cs typeface="Times New Roman" panose="02020603050405020304" pitchFamily="18" charset="0"/>
              </a:rPr>
              <a:t>       is the parameter of the correct SVM classifier</a:t>
            </a:r>
          </a:p>
          <a:p>
            <a:pPr lvl="2"/>
            <a:endParaRPr lang="en-US" altLang="zh-CN" sz="2000" i="1" dirty="0"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43000" y="3794504"/>
            <a:ext cx="3505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Hinge Loss for each sample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对象 11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2726742" y="4338369"/>
          <a:ext cx="3844195" cy="71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2" r:id="rId4" imgW="1917065" imgH="355600" progId="Equation.KSEE3">
                  <p:embed/>
                </p:oleObj>
              </mc:Choice>
              <mc:Fallback>
                <p:oleObj r:id="rId4" imgW="1917065" imgH="355600" progId="Equation.KSEE3">
                  <p:embed/>
                  <p:pic>
                    <p:nvPicPr>
                      <p:cNvPr id="12" name="对象 1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26742" y="4338369"/>
                        <a:ext cx="3844195" cy="71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800225" y="2833688"/>
          <a:ext cx="43338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3" name="公式" r:id="rId6" imgW="203200" imgH="228600" progId="Equation.3">
                  <p:embed/>
                </p:oleObj>
              </mc:Choice>
              <mc:Fallback>
                <p:oleObj name="公式" r:id="rId6" imgW="203200" imgH="228600" progId="Equation.3">
                  <p:embed/>
                  <p:pic>
                    <p:nvPicPr>
                      <p:cNvPr id="13" name="对象 12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00225" y="2833688"/>
                        <a:ext cx="433388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4" r:id="rId8" imgW="914400" imgH="215900" progId="Equation.KSEE3">
                  <p:embed/>
                </p:oleObj>
              </mc:Choice>
              <mc:Fallback>
                <p:oleObj r:id="rId8" imgW="914400" imgH="215900" progId="Equation.KSEE3">
                  <p:embed/>
                  <p:pic>
                    <p:nvPicPr>
                      <p:cNvPr id="14" name="对象 1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1005509" y="5105400"/>
            <a:ext cx="25758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Loss Function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对象 16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2319328" y="5505510"/>
          <a:ext cx="4641197" cy="939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5" r:id="rId10" imgW="2197100" imgH="444500" progId="Equation.KSEE3">
                  <p:embed/>
                </p:oleObj>
              </mc:Choice>
              <mc:Fallback>
                <p:oleObj r:id="rId10" imgW="2197100" imgH="444500" progId="Equation.KSEE3">
                  <p:embed/>
                  <p:pic>
                    <p:nvPicPr>
                      <p:cNvPr id="17" name="对象 16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19328" y="5505510"/>
                        <a:ext cx="4641197" cy="939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802130" y="3173730"/>
          <a:ext cx="43053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6" r:id="rId12" imgW="203200" imgH="241300" progId="Equation.KSEE3">
                  <p:embed/>
                </p:oleObj>
              </mc:Choice>
              <mc:Fallback>
                <p:oleObj r:id="rId12" imgW="203200" imgH="241300" progId="Equation.KSEE3">
                  <p:embed/>
                  <p:pic>
                    <p:nvPicPr>
                      <p:cNvPr id="18" name="对象 17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02130" y="3173730"/>
                        <a:ext cx="430530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51994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Network Finetuning</a:t>
            </a:r>
            <a:endParaRPr lang="en-US" altLang="zh-CN" sz="2400" dirty="0">
              <a:cs typeface="Times New Roman" pitchFamily="18" charset="0"/>
            </a:endParaRPr>
          </a:p>
          <a:p>
            <a:pPr lvl="1"/>
            <a:r>
              <a:rPr lang="en-US" altLang="zh-CN" sz="2400" dirty="0">
                <a:cs typeface="Times New Roman" pitchFamily="18" charset="0"/>
              </a:rPr>
              <a:t>Optimize network parameters via </a:t>
            </a:r>
            <a:r>
              <a:rPr lang="en-US" altLang="zh-CN" sz="2000" i="1" dirty="0">
                <a:cs typeface="Times New Roman" pitchFamily="18" charset="0"/>
              </a:rPr>
              <a:t>Stochastic gradient descent </a:t>
            </a:r>
            <a:r>
              <a:rPr lang="en-US" altLang="zh-CN" sz="2000" dirty="0">
                <a:cs typeface="Times New Roman" pitchFamily="18" charset="0"/>
              </a:rPr>
              <a:t>(SGD), </a:t>
            </a:r>
            <a:r>
              <a:rPr lang="en-US" altLang="zh-CN" sz="2000" i="1" dirty="0">
                <a:cs typeface="Times New Roman" pitchFamily="18" charset="0"/>
              </a:rPr>
              <a:t>Momentum, </a:t>
            </a:r>
            <a:r>
              <a:rPr lang="en-US" altLang="zh-CN" sz="2000" i="1" dirty="0" err="1">
                <a:cs typeface="Times New Roman" pitchFamily="18" charset="0"/>
              </a:rPr>
              <a:t>Nesterov</a:t>
            </a:r>
            <a:r>
              <a:rPr lang="en-US" altLang="zh-CN" sz="2000" i="1" dirty="0">
                <a:cs typeface="Times New Roman" pitchFamily="18" charset="0"/>
              </a:rPr>
              <a:t> accelerated gradient </a:t>
            </a:r>
            <a:r>
              <a:rPr lang="en-US" altLang="zh-CN" sz="2000" dirty="0">
                <a:cs typeface="Times New Roman" pitchFamily="18" charset="0"/>
              </a:rPr>
              <a:t>(NAG), </a:t>
            </a:r>
            <a:r>
              <a:rPr lang="en-US" altLang="zh-CN" sz="2000" i="1" dirty="0" err="1">
                <a:cs typeface="Times New Roman" pitchFamily="18" charset="0"/>
              </a:rPr>
              <a:t>Adagrad</a:t>
            </a:r>
            <a:r>
              <a:rPr lang="en-US" altLang="zh-CN" sz="2000" dirty="0">
                <a:cs typeface="Times New Roman" pitchFamily="18" charset="0"/>
              </a:rPr>
              <a:t>, </a:t>
            </a:r>
            <a:r>
              <a:rPr lang="en-US" altLang="zh-CN" sz="2000" i="1" dirty="0" err="1">
                <a:cs typeface="Times New Roman" pitchFamily="18" charset="0"/>
              </a:rPr>
              <a:t>Adadelta</a:t>
            </a:r>
            <a:r>
              <a:rPr lang="en-US" altLang="zh-CN" sz="2000" dirty="0">
                <a:cs typeface="Times New Roman" pitchFamily="18" charset="0"/>
              </a:rPr>
              <a:t>, </a:t>
            </a:r>
            <a:r>
              <a:rPr lang="en-US" altLang="zh-CN" sz="2000" i="1" dirty="0" err="1">
                <a:cs typeface="Times New Roman" pitchFamily="18" charset="0"/>
              </a:rPr>
              <a:t>RMSprop</a:t>
            </a:r>
            <a:r>
              <a:rPr lang="en-US" altLang="zh-CN" sz="2000" dirty="0">
                <a:cs typeface="Times New Roman" pitchFamily="18" charset="0"/>
              </a:rPr>
              <a:t> and </a:t>
            </a:r>
            <a:r>
              <a:rPr lang="en-US" altLang="zh-CN" sz="2000" i="1" dirty="0">
                <a:cs typeface="Times New Roman" pitchFamily="18" charset="0"/>
              </a:rPr>
              <a:t>Adaptive Moment Estimation</a:t>
            </a:r>
            <a:r>
              <a:rPr lang="en-US" altLang="zh-CN" sz="2000" dirty="0">
                <a:cs typeface="Times New Roman" pitchFamily="18" charset="0"/>
              </a:rPr>
              <a:t> (Adam)</a:t>
            </a:r>
          </a:p>
          <a:p>
            <a:pPr lvl="1"/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40311"/>
            <a:ext cx="3352800" cy="259571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068927" y="6245423"/>
            <a:ext cx="31606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[picture from Sebastian </a:t>
            </a:r>
            <a:r>
              <a:rPr lang="en-US" sz="1400" dirty="0" err="1">
                <a:solidFill>
                  <a:srgbClr val="0070C0"/>
                </a:solidFill>
              </a:rPr>
              <a:t>Ruder’s</a:t>
            </a:r>
            <a:r>
              <a:rPr lang="en-US" sz="1400" dirty="0">
                <a:solidFill>
                  <a:srgbClr val="0070C0"/>
                </a:solidFill>
              </a:rPr>
              <a:t> tutorial] </a:t>
            </a:r>
          </a:p>
        </p:txBody>
      </p:sp>
      <p:sp>
        <p:nvSpPr>
          <p:cNvPr id="14" name="矩形 13"/>
          <p:cNvSpPr/>
          <p:nvPr/>
        </p:nvSpPr>
        <p:spPr>
          <a:xfrm flipH="1">
            <a:off x="5076092" y="4227921"/>
            <a:ext cx="33823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cs typeface="Times New Roman" pitchFamily="18" charset="0"/>
              </a:rPr>
              <a:t>Optimization loss surface</a:t>
            </a:r>
          </a:p>
          <a:p>
            <a:pPr algn="ctr"/>
            <a:r>
              <a:rPr lang="en-US" altLang="zh-CN" sz="2400" dirty="0">
                <a:cs typeface="Times New Roman" pitchFamily="18" charset="0"/>
              </a:rPr>
              <a:t>(Note that different methods has different convergence)</a:t>
            </a:r>
            <a:endParaRPr lang="zh-CN" altLang="en-US" sz="2400" dirty="0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77728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Extract relevant or valuable information (e.g., points or regions) from an image to </a:t>
            </a:r>
            <a:r>
              <a:rPr lang="en-US" altLang="zh-CN" sz="2800" b="1" dirty="0">
                <a:cs typeface="Times New Roman" pitchFamily="18" charset="0"/>
              </a:rPr>
              <a:t>describe its visual content</a:t>
            </a:r>
            <a:r>
              <a:rPr lang="en-US" altLang="zh-CN" sz="2800" dirty="0">
                <a:cs typeface="Times New Roman" pitchFamily="18" charset="0"/>
              </a:rPr>
              <a:t>. </a:t>
            </a:r>
            <a:r>
              <a:rPr lang="en-US" altLang="zh-CN" sz="24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my.csdn.net/uploads/201204/28/1335627702_73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57" b="18150"/>
          <a:stretch/>
        </p:blipFill>
        <p:spPr bwMode="auto">
          <a:xfrm>
            <a:off x="762000" y="3124200"/>
            <a:ext cx="2390775" cy="254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676400" y="5604975"/>
            <a:ext cx="344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Times New Roman" pitchFamily="18" charset="0"/>
              </a:rPr>
              <a:t>Detect SIFT points with orientation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1028" name="Picture 4" descr="http://my.csdn.net/uploads/201204/28/1335628718_964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r="6862" b="9933"/>
          <a:stretch/>
        </p:blipFill>
        <p:spPr bwMode="auto">
          <a:xfrm>
            <a:off x="3185085" y="3201246"/>
            <a:ext cx="2409825" cy="243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6537458" y="5164601"/>
            <a:ext cx="1595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itchFamily="18" charset="0"/>
              </a:rPr>
              <a:t>SIFT Descriptor</a:t>
            </a:r>
            <a:endParaRPr lang="en-US" dirty="0"/>
          </a:p>
        </p:txBody>
      </p:sp>
      <p:pic>
        <p:nvPicPr>
          <p:cNvPr id="1030" name="Picture 6" descr="http://my.csdn.net/uploads/201204/28/1335628690_89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5" b="14183"/>
          <a:stretch/>
        </p:blipFill>
        <p:spPr bwMode="auto">
          <a:xfrm>
            <a:off x="5791200" y="4142361"/>
            <a:ext cx="2748394" cy="100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Feature Extraction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342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Selected Dataset: Food-101*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r>
              <a:rPr lang="en-US" altLang="zh-CN" dirty="0"/>
              <a:t>A challenging data set of 101 food categories with 101000 images. (1000 per category)</a:t>
            </a:r>
          </a:p>
          <a:p>
            <a:pPr lvl="1"/>
            <a:r>
              <a:rPr lang="en-US" altLang="zh-CN" dirty="0"/>
              <a:t>All images were rescaled to have a maximum side length of 512 pixels.</a:t>
            </a:r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8194" name="Picture 2" descr="https://www.vision.ee.ethz.ch/datasets_extra/food-101/static/img/food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07" y="2133600"/>
            <a:ext cx="8095593" cy="201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18160" y="6300450"/>
            <a:ext cx="8010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/>
              <a:t>L. </a:t>
            </a:r>
            <a:r>
              <a:rPr lang="en-US" altLang="zh-CN" sz="1200" dirty="0" err="1"/>
              <a:t>Bossard</a:t>
            </a:r>
            <a:r>
              <a:rPr lang="en-US" altLang="zh-CN" sz="1200" dirty="0"/>
              <a:t>  </a:t>
            </a:r>
            <a:r>
              <a:rPr lang="en-US" altLang="zh-CN" sz="1200" dirty="0">
                <a:solidFill>
                  <a:srgbClr val="252525"/>
                </a:solidFill>
                <a:latin typeface="Arial" panose="020B0604020202020204" pitchFamily="34" charset="0"/>
              </a:rPr>
              <a:t>et al. Food-101 -- Mining Discriminative Components with Random Forests. In ECCV 2014.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43872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Used Deep Learning Toolbox: Caffe</a:t>
            </a:r>
          </a:p>
          <a:p>
            <a:pPr lvl="1"/>
            <a:r>
              <a:rPr lang="en-US" altLang="zh-CN" dirty="0"/>
              <a:t>Expressive architecture</a:t>
            </a:r>
          </a:p>
          <a:p>
            <a:pPr lvl="1"/>
            <a:r>
              <a:rPr lang="en-US" altLang="zh-CN" dirty="0"/>
              <a:t>Extensible code  </a:t>
            </a:r>
          </a:p>
          <a:p>
            <a:pPr lvl="1"/>
            <a:r>
              <a:rPr lang="en-US" altLang="zh-CN" dirty="0"/>
              <a:t>Speed: Implemented in C++ </a:t>
            </a:r>
          </a:p>
          <a:p>
            <a:pPr lvl="1"/>
            <a:r>
              <a:rPr lang="en-US" altLang="zh-CN" dirty="0"/>
              <a:t>More Details: </a:t>
            </a:r>
            <a:r>
              <a:rPr lang="en-US" altLang="zh-CN" dirty="0">
                <a:hlinkClick r:id="rId3"/>
              </a:rPr>
              <a:t>http://caffe.berkeleyvision.org/</a:t>
            </a:r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13316" name="Picture 4" descr="“caffe deep learning”的图片搜索结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0"/>
            <a:ext cx="4533900" cy="13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627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756150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Data Preprocessing</a:t>
            </a:r>
          </a:p>
          <a:p>
            <a:pPr lvl="1"/>
            <a:r>
              <a:rPr lang="en-US" altLang="zh-CN" dirty="0"/>
              <a:t>Transform food category into numerical id.  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Construct training, validation and testing sample set by using </a:t>
            </a:r>
            <a:r>
              <a:rPr lang="en-US" altLang="zh-CN" i="1" dirty="0">
                <a:solidFill>
                  <a:srgbClr val="0070C0"/>
                </a:solidFill>
              </a:rPr>
              <a:t>create_imageset.sh</a:t>
            </a:r>
          </a:p>
          <a:p>
            <a:pPr lvl="2"/>
            <a:r>
              <a:rPr lang="en-US" altLang="zh-CN" dirty="0"/>
              <a:t>Training sample number: 70700 (70%)</a:t>
            </a:r>
          </a:p>
          <a:p>
            <a:pPr lvl="2"/>
            <a:r>
              <a:rPr lang="en-US" altLang="zh-CN" dirty="0"/>
              <a:t>Validating sample number: 5050 (5%)</a:t>
            </a:r>
          </a:p>
          <a:p>
            <a:pPr lvl="2"/>
            <a:r>
              <a:rPr lang="en-US" altLang="zh-CN" dirty="0"/>
              <a:t>Testing sample number: 25250 (25%)</a:t>
            </a:r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b="5334"/>
          <a:stretch/>
        </p:blipFill>
        <p:spPr>
          <a:xfrm>
            <a:off x="1300162" y="2669931"/>
            <a:ext cx="1819275" cy="12353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825" y="2667000"/>
            <a:ext cx="1724025" cy="12382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2686050"/>
            <a:ext cx="2276475" cy="12192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551976" y="2762125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/>
              <a:t>…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2800511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Choose network architecture</a:t>
            </a:r>
          </a:p>
          <a:p>
            <a:pPr lvl="1"/>
            <a:r>
              <a:rPr lang="en-US" altLang="zh-CN" dirty="0"/>
              <a:t>Already set up in </a:t>
            </a:r>
            <a:r>
              <a:rPr lang="en-US" altLang="zh-CN" i="1" dirty="0"/>
              <a:t>train_lenet.sh, train_alexnet.sh…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2286000" y="62705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dirty="0" err="1"/>
              <a:t>ResNet</a:t>
            </a:r>
            <a:r>
              <a:rPr lang="en-US" altLang="zh-CN" dirty="0"/>
              <a:t> (101 layers)</a:t>
            </a:r>
          </a:p>
        </p:txBody>
      </p:sp>
      <p:pic>
        <p:nvPicPr>
          <p:cNvPr id="10" name="Picture 10" descr="https://allenlu2007.files.wordpress.com/2015/11/mlenewimage59.png?w=599&amp;h=3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0" b="29750"/>
          <a:stretch/>
        </p:blipFill>
        <p:spPr bwMode="auto">
          <a:xfrm>
            <a:off x="397362" y="2722435"/>
            <a:ext cx="4403238" cy="12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555" y="2677106"/>
            <a:ext cx="4027845" cy="128355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29215" y="3090033"/>
            <a:ext cx="885570" cy="3168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/>
          <a:srcRect l="64584" t="2363" r="4888" b="2706"/>
          <a:stretch/>
        </p:blipFill>
        <p:spPr>
          <a:xfrm rot="16200000">
            <a:off x="4094244" y="2755567"/>
            <a:ext cx="955512" cy="618271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708888" y="3892484"/>
            <a:ext cx="164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err="1"/>
              <a:t>LeNet</a:t>
            </a:r>
            <a:r>
              <a:rPr lang="en-US" altLang="zh-CN" dirty="0"/>
              <a:t> (5 layers)</a:t>
            </a:r>
          </a:p>
        </p:txBody>
      </p:sp>
      <p:sp>
        <p:nvSpPr>
          <p:cNvPr id="9" name="矩形 8"/>
          <p:cNvSpPr/>
          <p:nvPr/>
        </p:nvSpPr>
        <p:spPr>
          <a:xfrm>
            <a:off x="5868199" y="3892484"/>
            <a:ext cx="1828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AlexNet</a:t>
            </a:r>
            <a:r>
              <a:rPr lang="en-US" altLang="zh-CN" dirty="0"/>
              <a:t> (7 layers)</a:t>
            </a:r>
          </a:p>
        </p:txBody>
      </p:sp>
      <p:sp>
        <p:nvSpPr>
          <p:cNvPr id="16" name="矩形 15"/>
          <p:cNvSpPr/>
          <p:nvPr/>
        </p:nvSpPr>
        <p:spPr>
          <a:xfrm>
            <a:off x="3587949" y="5040868"/>
            <a:ext cx="1968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err="1"/>
              <a:t>VGGNet</a:t>
            </a:r>
            <a:r>
              <a:rPr lang="en-US" altLang="zh-CN" dirty="0"/>
              <a:t> (16 layers)</a:t>
            </a:r>
          </a:p>
        </p:txBody>
      </p:sp>
    </p:spTree>
    <p:extLst>
      <p:ext uri="{BB962C8B-B14F-4D97-AF65-F5344CB8AC3E}">
        <p14:creationId xmlns:p14="http://schemas.microsoft.com/office/powerpoint/2010/main" val="37276028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Pick out the loss function and optimization strategy</a:t>
            </a:r>
          </a:p>
          <a:p>
            <a:pPr lvl="1"/>
            <a:r>
              <a:rPr lang="en-US" altLang="zh-CN" dirty="0"/>
              <a:t>Since the number of categories is large, </a:t>
            </a:r>
            <a:r>
              <a:rPr lang="en-US" altLang="zh-CN" dirty="0" err="1"/>
              <a:t>softmax</a:t>
            </a:r>
            <a:r>
              <a:rPr lang="en-US" altLang="zh-CN" dirty="0"/>
              <a:t> loss is preferred.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Due to large amount of training samples, stochastic gradient descent  (SGD) is enough.</a:t>
            </a:r>
          </a:p>
          <a:p>
            <a:pPr lvl="1"/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5" y="6057900"/>
            <a:ext cx="4362450" cy="419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458" y="3505200"/>
            <a:ext cx="2661084" cy="167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851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33" y="2538912"/>
            <a:ext cx="5333333" cy="4000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Fine-tune the network until the average accuracy reach </a:t>
            </a:r>
            <a:r>
              <a:rPr lang="en-US" altLang="zh-CN" dirty="0">
                <a:solidFill>
                  <a:srgbClr val="FF0000"/>
                </a:solidFill>
              </a:rPr>
              <a:t>convergence</a:t>
            </a:r>
            <a:r>
              <a:rPr lang="en-US" altLang="zh-CN" dirty="0"/>
              <a:t> on validation sample set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046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Report the average accuracy on the testing data</a:t>
            </a:r>
          </a:p>
          <a:p>
            <a:pPr lvl="1"/>
            <a:r>
              <a:rPr lang="en-US" altLang="zh-CN" dirty="0"/>
              <a:t>Run </a:t>
            </a:r>
            <a:r>
              <a:rPr lang="en-US" altLang="zh-CN" sz="2000" i="1" dirty="0"/>
              <a:t>test_lenet.sh, test_alexnet.sh test_vggnet.sh test_resnet.sh</a:t>
            </a:r>
            <a:endParaRPr lang="en-US" altLang="zh-CN" i="1" dirty="0"/>
          </a:p>
          <a:p>
            <a:pPr lvl="1"/>
            <a:r>
              <a:rPr lang="en-US" altLang="zh-CN" dirty="0"/>
              <a:t>Run </a:t>
            </a:r>
            <a:r>
              <a:rPr lang="en-US" altLang="zh-CN" sz="2000" i="1" dirty="0"/>
              <a:t>time_lenet.sh, time_alexnet.sh time_vggnet.sh time_resnet.sh</a:t>
            </a:r>
            <a:endParaRPr lang="en-US" altLang="zh-CN" dirty="0"/>
          </a:p>
          <a:p>
            <a:pPr lvl="1"/>
            <a:r>
              <a:rPr lang="en-US" altLang="zh-CN" dirty="0"/>
              <a:t>Performance: </a:t>
            </a:r>
            <a:r>
              <a:rPr lang="en-US" altLang="zh-CN" dirty="0" err="1"/>
              <a:t>ResNet</a:t>
            </a:r>
            <a:r>
              <a:rPr lang="en-US" altLang="zh-CN" dirty="0"/>
              <a:t> &gt; </a:t>
            </a:r>
            <a:r>
              <a:rPr lang="en-US" altLang="zh-CN" dirty="0" err="1"/>
              <a:t>VGGNet</a:t>
            </a:r>
            <a:r>
              <a:rPr lang="en-US" altLang="zh-CN" dirty="0"/>
              <a:t> &gt; </a:t>
            </a:r>
            <a:r>
              <a:rPr lang="en-US" altLang="zh-CN" dirty="0" err="1"/>
              <a:t>AlexNet</a:t>
            </a:r>
            <a:r>
              <a:rPr lang="en-US" altLang="zh-CN" dirty="0"/>
              <a:t> &gt; </a:t>
            </a:r>
            <a:r>
              <a:rPr lang="en-US" altLang="zh-CN" dirty="0" err="1"/>
              <a:t>LeNet</a:t>
            </a:r>
            <a:endParaRPr lang="en-US" altLang="zh-CN" dirty="0"/>
          </a:p>
          <a:p>
            <a:pPr lvl="1"/>
            <a:r>
              <a:rPr lang="en-US" altLang="zh-CN" dirty="0"/>
              <a:t>Efficiency: </a:t>
            </a:r>
            <a:r>
              <a:rPr lang="en-US" altLang="zh-CN" dirty="0" err="1"/>
              <a:t>ResNet</a:t>
            </a:r>
            <a:r>
              <a:rPr lang="en-US" altLang="zh-CN" dirty="0"/>
              <a:t> &lt; </a:t>
            </a:r>
            <a:r>
              <a:rPr lang="en-US" altLang="zh-CN" dirty="0" err="1"/>
              <a:t>VGGNet</a:t>
            </a:r>
            <a:r>
              <a:rPr lang="en-US" altLang="zh-CN" dirty="0"/>
              <a:t> &lt; </a:t>
            </a:r>
            <a:r>
              <a:rPr lang="en-US" altLang="zh-CN" dirty="0" err="1"/>
              <a:t>AlexNet</a:t>
            </a:r>
            <a:r>
              <a:rPr lang="en-US" altLang="zh-CN" dirty="0"/>
              <a:t> &lt; </a:t>
            </a:r>
            <a:r>
              <a:rPr lang="en-US" altLang="zh-CN" dirty="0" err="1"/>
              <a:t>LeNet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86</a:t>
            </a:fld>
            <a:endParaRPr 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139857"/>
              </p:ext>
            </p:extLst>
          </p:nvPr>
        </p:nvGraphicFramePr>
        <p:xfrm>
          <a:off x="533400" y="4419600"/>
          <a:ext cx="8296275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255">
                  <a:extLst>
                    <a:ext uri="{9D8B030D-6E8A-4147-A177-3AD203B41FA5}">
                      <a16:colId xmlns:a16="http://schemas.microsoft.com/office/drawing/2014/main" val="3869891400"/>
                    </a:ext>
                  </a:extLst>
                </a:gridCol>
                <a:gridCol w="1659255">
                  <a:extLst>
                    <a:ext uri="{9D8B030D-6E8A-4147-A177-3AD203B41FA5}">
                      <a16:colId xmlns:a16="http://schemas.microsoft.com/office/drawing/2014/main" val="1720228933"/>
                    </a:ext>
                  </a:extLst>
                </a:gridCol>
                <a:gridCol w="1659255">
                  <a:extLst>
                    <a:ext uri="{9D8B030D-6E8A-4147-A177-3AD203B41FA5}">
                      <a16:colId xmlns:a16="http://schemas.microsoft.com/office/drawing/2014/main" val="3539556899"/>
                    </a:ext>
                  </a:extLst>
                </a:gridCol>
                <a:gridCol w="1659255">
                  <a:extLst>
                    <a:ext uri="{9D8B030D-6E8A-4147-A177-3AD203B41FA5}">
                      <a16:colId xmlns:a16="http://schemas.microsoft.com/office/drawing/2014/main" val="2448477814"/>
                    </a:ext>
                  </a:extLst>
                </a:gridCol>
                <a:gridCol w="1659255">
                  <a:extLst>
                    <a:ext uri="{9D8B030D-6E8A-4147-A177-3AD203B41FA5}">
                      <a16:colId xmlns:a16="http://schemas.microsoft.com/office/drawing/2014/main" val="2813517840"/>
                    </a:ext>
                  </a:extLst>
                </a:gridCol>
              </a:tblGrid>
              <a:tr h="39417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Net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err="1"/>
                        <a:t>LeNet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err="1"/>
                        <a:t>AlexNet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 err="1"/>
                        <a:t>VGGNet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err="1"/>
                        <a:t>ResNet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931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Accuracy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58.3%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69.3%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91.9%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93.9%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11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Efficiency</a:t>
                      </a:r>
                    </a:p>
                    <a:p>
                      <a:pPr algn="ctr"/>
                      <a:r>
                        <a:rPr lang="en-US" altLang="zh-CN" sz="2800" dirty="0"/>
                        <a:t> (CPU)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52s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95s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122s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153s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013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0944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886700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Unsolved Problems</a:t>
            </a:r>
          </a:p>
        </p:txBody>
      </p:sp>
    </p:spTree>
    <p:extLst>
      <p:ext uri="{BB962C8B-B14F-4D97-AF65-F5344CB8AC3E}">
        <p14:creationId xmlns:p14="http://schemas.microsoft.com/office/powerpoint/2010/main" val="6627347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518160" y="6300450"/>
            <a:ext cx="8010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304800" y="1646237"/>
            <a:ext cx="8763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Problem Definition: Identify an image that can belong to multiple classes/categories.</a:t>
            </a:r>
          </a:p>
          <a:p>
            <a:r>
              <a:rPr lang="en-US" altLang="zh-CN" sz="2800" dirty="0">
                <a:cs typeface="Times New Roman" pitchFamily="18" charset="0"/>
              </a:rPr>
              <a:t>The objective is to regress a label vector belongs to {0, 1}. 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b="2637"/>
          <a:stretch/>
        </p:blipFill>
        <p:spPr>
          <a:xfrm>
            <a:off x="1371600" y="3330037"/>
            <a:ext cx="5024707" cy="281340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43907" y="3974068"/>
            <a:ext cx="229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[1 1 0 0 0 0 …]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248400" y="4507468"/>
            <a:ext cx="229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[1 0 1 0 1 0 …]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248400" y="5029200"/>
            <a:ext cx="229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[1 1 0 0 0 0 …]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248400" y="5574268"/>
            <a:ext cx="229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[0 0 0 1 0 0 …]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243906" y="3645376"/>
            <a:ext cx="229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Label Vector</a:t>
            </a: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Multi-label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6587235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518160" y="6300450"/>
            <a:ext cx="8010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609600" y="1646237"/>
            <a:ext cx="841181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ea typeface="+mj-ea"/>
                <a:cs typeface="Times New Roman" pitchFamily="18" charset="0"/>
              </a:rPr>
              <a:t>CNN: Single-label to Multi-label</a:t>
            </a:r>
          </a:p>
          <a:p>
            <a:pPr lvl="1"/>
            <a:r>
              <a:rPr lang="en-US" altLang="zh-CN" sz="2400" dirty="0">
                <a:ea typeface="+mj-ea"/>
                <a:cs typeface="Times New Roman" pitchFamily="18" charset="0"/>
              </a:rPr>
              <a:t>A set of </a:t>
            </a:r>
            <a:r>
              <a:rPr lang="en-US" altLang="zh-CN" sz="2400" dirty="0" err="1">
                <a:ea typeface="+mj-ea"/>
                <a:cs typeface="Times New Roman" pitchFamily="18" charset="0"/>
              </a:rPr>
              <a:t>hypothes</a:t>
            </a:r>
            <a:r>
              <a:rPr lang="en-US" altLang="zh-CN" sz="2400" dirty="0">
                <a:ea typeface="+mj-ea"/>
                <a:cs typeface="Times New Roman" pitchFamily="18" charset="0"/>
              </a:rPr>
              <a:t> are first extracted via </a:t>
            </a:r>
            <a:r>
              <a:rPr lang="en-US" altLang="zh-CN" sz="2400" dirty="0" err="1">
                <a:ea typeface="+mj-ea"/>
                <a:cs typeface="Times New Roman" pitchFamily="18" charset="0"/>
              </a:rPr>
              <a:t>objectness</a:t>
            </a:r>
            <a:r>
              <a:rPr lang="en-US" altLang="zh-CN" sz="2400" dirty="0">
                <a:ea typeface="+mj-ea"/>
                <a:cs typeface="Times New Roman" pitchFamily="18" charset="0"/>
              </a:rPr>
              <a:t> detection</a:t>
            </a:r>
          </a:p>
          <a:p>
            <a:pPr lvl="1"/>
            <a:r>
              <a:rPr lang="en-US" altLang="zh-CN" sz="2400" dirty="0">
                <a:ea typeface="+mj-ea"/>
                <a:cs typeface="Times New Roman" pitchFamily="18" charset="0"/>
              </a:rPr>
              <a:t>The output is obtained by cross-hypothesis max-pooling</a:t>
            </a:r>
          </a:p>
          <a:p>
            <a:pPr lvl="1"/>
            <a:r>
              <a:rPr lang="en-US" altLang="zh-CN" sz="2400" dirty="0">
                <a:ea typeface="+mj-ea"/>
                <a:cs typeface="Times New Roman" pitchFamily="18" charset="0"/>
              </a:rPr>
              <a:t>operation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3126"/>
            <a:ext cx="9144000" cy="308287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18160" y="6300450"/>
            <a:ext cx="8010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Yunchao</a:t>
            </a:r>
            <a:r>
              <a:rPr lang="en-US" sz="1200" dirty="0"/>
              <a:t> Wei et al. CNN: Single-label to Multi-label. In </a:t>
            </a:r>
            <a:r>
              <a:rPr lang="en-US" sz="1200" dirty="0" err="1"/>
              <a:t>CoRR</a:t>
            </a:r>
            <a:r>
              <a:rPr lang="en-US" sz="1200" dirty="0"/>
              <a:t> 2014.</a:t>
            </a: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Multi-label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439252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my.csdn.net/uploads/201204/28/1335628718_96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r="6862" b="9933"/>
          <a:stretch/>
        </p:blipFill>
        <p:spPr bwMode="auto">
          <a:xfrm>
            <a:off x="1834798" y="3164429"/>
            <a:ext cx="2409825" cy="243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my.csdn.net/uploads/201204/28/1335628718_96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r="6862" b="9933"/>
          <a:stretch/>
        </p:blipFill>
        <p:spPr bwMode="auto">
          <a:xfrm>
            <a:off x="4276780" y="3167375"/>
            <a:ext cx="2409825" cy="243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表格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143389"/>
              </p:ext>
            </p:extLst>
          </p:nvPr>
        </p:nvGraphicFramePr>
        <p:xfrm>
          <a:off x="4267200" y="3177124"/>
          <a:ext cx="2338514" cy="240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9257">
                  <a:extLst>
                    <a:ext uri="{9D8B030D-6E8A-4147-A177-3AD203B41FA5}">
                      <a16:colId xmlns:a16="http://schemas.microsoft.com/office/drawing/2014/main" val="639700409"/>
                    </a:ext>
                  </a:extLst>
                </a:gridCol>
                <a:gridCol w="1169257">
                  <a:extLst>
                    <a:ext uri="{9D8B030D-6E8A-4147-A177-3AD203B41FA5}">
                      <a16:colId xmlns:a16="http://schemas.microsoft.com/office/drawing/2014/main" val="1658983059"/>
                    </a:ext>
                  </a:extLst>
                </a:gridCol>
              </a:tblGrid>
              <a:tr h="481696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201711"/>
                  </a:ext>
                </a:extLst>
              </a:tr>
              <a:tr h="481696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364909"/>
                  </a:ext>
                </a:extLst>
              </a:tr>
              <a:tr h="481696"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624130"/>
                  </a:ext>
                </a:extLst>
              </a:tr>
              <a:tr h="481696"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977580"/>
                  </a:ext>
                </a:extLst>
              </a:tr>
              <a:tr h="481696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923633"/>
                  </a:ext>
                </a:extLst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Generate the image representation (feature vector) by modeling object category inside image. </a:t>
            </a:r>
          </a:p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82673" y="5572908"/>
            <a:ext cx="1858201" cy="4468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Spatial Histogram</a:t>
            </a:r>
            <a:endParaRPr lang="en-US" dirty="0"/>
          </a:p>
        </p:txBody>
      </p:sp>
      <p:sp>
        <p:nvSpPr>
          <p:cNvPr id="9" name="双括号 8"/>
          <p:cNvSpPr/>
          <p:nvPr/>
        </p:nvSpPr>
        <p:spPr>
          <a:xfrm>
            <a:off x="7129321" y="3999820"/>
            <a:ext cx="184148" cy="933668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直接箭头连接符 12"/>
          <p:cNvCxnSpPr>
            <a:cxnSpLocks/>
          </p:cNvCxnSpPr>
          <p:nvPr/>
        </p:nvCxnSpPr>
        <p:spPr>
          <a:xfrm>
            <a:off x="6705600" y="4464039"/>
            <a:ext cx="276099" cy="26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cxnSpLocks/>
          </p:cNvCxnSpPr>
          <p:nvPr/>
        </p:nvCxnSpPr>
        <p:spPr>
          <a:xfrm>
            <a:off x="7221395" y="4014450"/>
            <a:ext cx="0" cy="9190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6711598" y="5002088"/>
            <a:ext cx="1822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Feature Vector</a:t>
            </a:r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231803"/>
            <a:ext cx="598076" cy="390743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1987198" y="5577074"/>
            <a:ext cx="2025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Feature Descriptor</a:t>
            </a:r>
            <a:endParaRPr lang="en-US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056" y="3708956"/>
            <a:ext cx="598076" cy="39074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590" y="4153976"/>
            <a:ext cx="598076" cy="39074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056" y="4685406"/>
            <a:ext cx="598076" cy="39074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150006"/>
            <a:ext cx="598076" cy="39074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837" y="3231803"/>
            <a:ext cx="598076" cy="39074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940" y="3691146"/>
            <a:ext cx="598076" cy="39074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185992"/>
            <a:ext cx="598076" cy="39074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697" y="4690426"/>
            <a:ext cx="598076" cy="3907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742" y="5160355"/>
            <a:ext cx="598076" cy="390743"/>
          </a:xfrm>
          <a:prstGeom prst="rect">
            <a:avLst/>
          </a:prstGeom>
        </p:spPr>
      </p:pic>
      <p:sp>
        <p:nvSpPr>
          <p:cNvPr id="26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Image Representation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1608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518160" y="6300450"/>
            <a:ext cx="8010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609600" y="1646237"/>
            <a:ext cx="841181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Training Phase</a:t>
            </a:r>
          </a:p>
          <a:p>
            <a:pPr marL="457200" lvl="1" indent="0">
              <a:buNone/>
            </a:pPr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8160" y="6300450"/>
            <a:ext cx="8010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Yunchao</a:t>
            </a:r>
            <a:r>
              <a:rPr lang="en-US" sz="1200" dirty="0"/>
              <a:t> Wei et al. CNN: Single-label to Multi-label. In </a:t>
            </a:r>
            <a:r>
              <a:rPr lang="en-US" sz="1200" dirty="0" err="1"/>
              <a:t>CoRR</a:t>
            </a:r>
            <a:r>
              <a:rPr lang="en-US" sz="1200" dirty="0"/>
              <a:t> 2014.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189141"/>
            <a:ext cx="5606676" cy="3965845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Multi-label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9137637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564" y="1828800"/>
            <a:ext cx="4376872" cy="433456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518160" y="6300450"/>
            <a:ext cx="8010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609600" y="1646237"/>
            <a:ext cx="841181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Testing Phase</a:t>
            </a:r>
          </a:p>
          <a:p>
            <a:pPr marL="457200" lvl="1" indent="0">
              <a:buNone/>
            </a:pPr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8160" y="6300450"/>
            <a:ext cx="8010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Yunchao</a:t>
            </a:r>
            <a:r>
              <a:rPr lang="en-US" sz="1200" dirty="0"/>
              <a:t> Wei et al. CNN: Single-label to Multi-label. In </a:t>
            </a:r>
            <a:r>
              <a:rPr lang="en-US" sz="1200" dirty="0" err="1"/>
              <a:t>CoRR</a:t>
            </a:r>
            <a:r>
              <a:rPr lang="en-US" sz="1200" dirty="0"/>
              <a:t> 2014.</a:t>
            </a: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Multi-label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3892958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518160" y="6300450"/>
            <a:ext cx="8010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609600" y="1646237"/>
            <a:ext cx="841181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Make use of unlabeled images for training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Initialized with a small amount of labeled images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Incrementally added with a large amount of unlabeled images</a:t>
            </a:r>
          </a:p>
        </p:txBody>
      </p:sp>
      <p:pic>
        <p:nvPicPr>
          <p:cNvPr id="13" name="Picture 4" descr="http://eforensicsmag.com/wp-content/uploads/2014/04/nvid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2" b="94662" l="5566" r="96094">
                        <a14:foregroundMark x1="62891" y1="66667" x2="62891" y2="66667"/>
                        <a14:foregroundMark x1="78027" y1="61922" x2="78027" y2="61922"/>
                        <a14:foregroundMark x1="65332" y1="83155" x2="65332" y2="83155"/>
                        <a14:foregroundMark x1="78027" y1="83155" x2="78027" y2="83155"/>
                        <a14:foregroundMark x1="52637" y1="79241" x2="52637" y2="79241"/>
                        <a14:foregroundMark x1="50977" y1="76394" x2="50977" y2="76394"/>
                        <a14:foregroundMark x1="88574" y1="65955" x2="88574" y2="65955"/>
                        <a14:backgroundMark x1="43848" y1="83155" x2="43848" y2="83155"/>
                        <a14:backgroundMark x1="55762" y1="85053" x2="55762" y2="85053"/>
                        <a14:backgroundMark x1="70898" y1="82206" x2="70898" y2="82206"/>
                        <a14:backgroundMark x1="30371" y1="81257" x2="30371" y2="81257"/>
                        <a14:backgroundMark x1="16797" y1="90866" x2="16797" y2="90866"/>
                        <a14:backgroundMark x1="82422" y1="92289" x2="82422" y2="9228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87" y="3581400"/>
            <a:ext cx="2145113" cy="176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92" y="4087003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7" name="图片 16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24" y="4082024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图片 17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13" y="4145788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9" name="图片 18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4" y="4226716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1" name="图片 20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66" y="4305100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2" name="图片 21"/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8" y="4153544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3" name="图片 22"/>
          <p:cNvPicPr preferRelativeResize="0"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42" y="4229983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4" name="图片 23"/>
          <p:cNvPicPr preferRelativeResize="0"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81" y="4376678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" name="图片 24"/>
          <p:cNvPicPr preferRelativeResize="0"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70" y="4454136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6" name="图片 25"/>
          <p:cNvPicPr preferRelativeResize="0"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74" y="4309443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7" name="图片 26"/>
          <p:cNvPicPr preferRelativeResize="0"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85" y="4515662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8" name="图片 27"/>
          <p:cNvPicPr preferRelativeResize="0"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57" y="4382795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9" name="图片 28"/>
          <p:cNvPicPr preferRelativeResize="0"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96068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0" name="图片 29"/>
          <p:cNvPicPr preferRelativeResize="0"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27" y="4459491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1" name="图片 30"/>
          <p:cNvPicPr preferRelativeResize="0"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42" y="4532752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2" name="图片 31"/>
          <p:cNvPicPr preferRelativeResize="0"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41" y="4601143"/>
            <a:ext cx="873084" cy="6716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3" name="右箭头 39"/>
          <p:cNvSpPr/>
          <p:nvPr/>
        </p:nvSpPr>
        <p:spPr>
          <a:xfrm>
            <a:off x="5004629" y="4373159"/>
            <a:ext cx="253171" cy="380564"/>
          </a:xfrm>
          <a:prstGeom prst="rightArrow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088429" y="5359016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Unlabeled Images</a:t>
            </a:r>
            <a:endParaRPr lang="en-US" dirty="0"/>
          </a:p>
        </p:txBody>
      </p:sp>
      <p:sp>
        <p:nvSpPr>
          <p:cNvPr id="35" name="矩形 34"/>
          <p:cNvSpPr/>
          <p:nvPr/>
        </p:nvSpPr>
        <p:spPr>
          <a:xfrm>
            <a:off x="5874524" y="5350276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endParaRPr lang="en-US" dirty="0"/>
          </a:p>
        </p:txBody>
      </p:sp>
      <p:sp>
        <p:nvSpPr>
          <p:cNvPr id="36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Semi-supervised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9146041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518160" y="6300450"/>
            <a:ext cx="8010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609600" y="1646237"/>
            <a:ext cx="8534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Human Machine Collaboratively Learning</a:t>
            </a: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H</a:t>
            </a:r>
            <a:r>
              <a:rPr lang="zh-CN" altLang="en-US" sz="2400" dirty="0">
                <a:cs typeface="Times New Roman" panose="02020603050405020304" pitchFamily="18" charset="0"/>
              </a:rPr>
              <a:t>igh-confidence sample labeling by </a:t>
            </a:r>
            <a:r>
              <a:rPr lang="en-US" altLang="zh-CN" sz="2400" dirty="0">
                <a:cs typeface="Times New Roman" panose="02020603050405020304" pitchFamily="18" charset="0"/>
              </a:rPr>
              <a:t>Pseudo-labeling</a:t>
            </a: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L</a:t>
            </a:r>
            <a:r>
              <a:rPr lang="zh-CN" altLang="en-US" sz="2400" dirty="0">
                <a:cs typeface="Times New Roman" panose="02020603050405020304" pitchFamily="18" charset="0"/>
              </a:rPr>
              <a:t>ow-confidence sample annotating by </a:t>
            </a:r>
            <a:r>
              <a:rPr lang="en-US" altLang="zh-CN" sz="2400" dirty="0">
                <a:cs typeface="Times New Roman" panose="02020603050405020304" pitchFamily="18" charset="0"/>
              </a:rPr>
              <a:t>active user annotating</a:t>
            </a:r>
            <a:endParaRPr lang="zh-CN" altLang="en-US" sz="2400" dirty="0">
              <a:cs typeface="Times New Roman" panose="02020603050405020304" pitchFamily="18" charset="0"/>
            </a:endParaRPr>
          </a:p>
          <a:p>
            <a:endParaRPr lang="en-US" altLang="zh-CN" sz="2400" dirty="0">
              <a:cs typeface="Times New Roman" pitchFamily="18" charset="0"/>
            </a:endParaRPr>
          </a:p>
        </p:txBody>
      </p:sp>
      <p:pic>
        <p:nvPicPr>
          <p:cNvPr id="3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194" y="3155155"/>
            <a:ext cx="7339386" cy="3015621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Semi-supervised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0108982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518160" y="6300450"/>
            <a:ext cx="8010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609600" y="1646237"/>
            <a:ext cx="841181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Know what’s inside image is not enough !!!</a:t>
            </a:r>
          </a:p>
          <a:p>
            <a:r>
              <a:rPr lang="en-US" altLang="zh-CN" sz="2800" dirty="0">
                <a:cs typeface="Times New Roman" pitchFamily="18" charset="0"/>
              </a:rPr>
              <a:t>From recognition to understanding as human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Human can identify more attributes, e.g., place, context.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Human can inference the theme behind the images</a:t>
            </a:r>
          </a:p>
          <a:p>
            <a:endParaRPr lang="en-US" altLang="zh-CN" sz="2800" dirty="0">
              <a:cs typeface="Times New Roman" pitchFamily="18" charset="0"/>
            </a:endParaRPr>
          </a:p>
        </p:txBody>
      </p:sp>
      <p:pic>
        <p:nvPicPr>
          <p:cNvPr id="107" name="图片 10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10000"/>
            <a:ext cx="2064000" cy="15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8" name="矩形 107"/>
          <p:cNvSpPr/>
          <p:nvPr/>
        </p:nvSpPr>
        <p:spPr>
          <a:xfrm>
            <a:off x="1790581" y="5395768"/>
            <a:ext cx="809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Indoor</a:t>
            </a:r>
            <a:endParaRPr lang="en-US" dirty="0"/>
          </a:p>
        </p:txBody>
      </p:sp>
      <p:pic>
        <p:nvPicPr>
          <p:cNvPr id="109" name="图片 10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10000"/>
            <a:ext cx="2063999" cy="1548000"/>
          </a:xfrm>
          <a:prstGeom prst="rect">
            <a:avLst/>
          </a:prstGeom>
        </p:spPr>
      </p:pic>
      <p:sp>
        <p:nvSpPr>
          <p:cNvPr id="110" name="矩形 109"/>
          <p:cNvSpPr/>
          <p:nvPr/>
        </p:nvSpPr>
        <p:spPr>
          <a:xfrm>
            <a:off x="3962400" y="5374487"/>
            <a:ext cx="978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Outdoor</a:t>
            </a:r>
            <a:endParaRPr lang="en-US" dirty="0"/>
          </a:p>
        </p:txBody>
      </p:sp>
      <p:pic>
        <p:nvPicPr>
          <p:cNvPr id="111" name="Picture 2" descr="曝王祖贤最新近照 女神脸虽不在气质杠杠的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24" r="27767"/>
          <a:stretch/>
        </p:blipFill>
        <p:spPr bwMode="auto">
          <a:xfrm>
            <a:off x="5785923" y="4668541"/>
            <a:ext cx="947877" cy="103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http://h.hiphotos.baidu.com/baike/pic/item/d0c8a786c9177f3eb09f2a5272cf3bc79e3d56c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37" y="3589597"/>
            <a:ext cx="1067357" cy="104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图片 1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237" y="3589597"/>
            <a:ext cx="1610278" cy="1052590"/>
          </a:xfrm>
          <a:prstGeom prst="rect">
            <a:avLst/>
          </a:prstGeom>
        </p:spPr>
      </p:pic>
      <p:pic>
        <p:nvPicPr>
          <p:cNvPr id="114" name="Picture 6" descr="http://img3.douban.com/view/group_topic/large/public/p2688901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8" r="8789" b="20068"/>
          <a:stretch/>
        </p:blipFill>
        <p:spPr bwMode="auto">
          <a:xfrm>
            <a:off x="6830922" y="4658537"/>
            <a:ext cx="1602940" cy="104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弧形 114"/>
          <p:cNvSpPr/>
          <p:nvPr/>
        </p:nvSpPr>
        <p:spPr>
          <a:xfrm>
            <a:off x="5095147" y="3841721"/>
            <a:ext cx="2702894" cy="1536344"/>
          </a:xfrm>
          <a:prstGeom prst="arc">
            <a:avLst>
              <a:gd name="adj1" fmla="val 16200000"/>
              <a:gd name="adj2" fmla="val 5972697"/>
            </a:avLst>
          </a:prstGeom>
          <a:ln w="82550">
            <a:solidFill>
              <a:srgbClr val="FF0000">
                <a:alpha val="60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6" name="矩形 115"/>
          <p:cNvSpPr/>
          <p:nvPr/>
        </p:nvSpPr>
        <p:spPr>
          <a:xfrm>
            <a:off x="5748645" y="3629227"/>
            <a:ext cx="1020749" cy="94114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7647294" y="3638728"/>
            <a:ext cx="679449" cy="87839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659675" y="4740912"/>
            <a:ext cx="615313" cy="88632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5958194" y="4831429"/>
            <a:ext cx="704529" cy="83779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5791200" y="5729632"/>
            <a:ext cx="2427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Time fly! Face changes</a:t>
            </a:r>
            <a:r>
              <a:rPr lang="en-US" altLang="zh-CN" dirty="0">
                <a:cs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Beyond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3155346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G:\优青答辩2015\images\IMG_20150531_170249 - 副本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6" y="324275"/>
            <a:ext cx="3358805" cy="578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00" y="1135832"/>
            <a:ext cx="5324540" cy="417646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738984" y="335033"/>
            <a:ext cx="521649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sz="32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Recognition  Understanding</a:t>
            </a:r>
            <a:endParaRPr lang="zh-CN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831754" y="5535405"/>
            <a:ext cx="2111846" cy="54000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&amp; Effect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91198" y="2345617"/>
            <a:ext cx="5305376" cy="71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</a:rPr>
              <a:t>Question: What’s going on?</a:t>
            </a:r>
            <a:endParaRPr lang="en-US" altLang="zh-CN" sz="2400" dirty="0">
              <a:solidFill>
                <a:srgbClr val="C0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86200" y="3505200"/>
            <a:ext cx="4834880" cy="54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</a:rPr>
              <a:t>Question: The theme of this picture?</a:t>
            </a:r>
            <a:r>
              <a:rPr lang="zh-CN" altLang="en-US" sz="2800" b="1" dirty="0">
                <a:solidFill>
                  <a:srgbClr val="002060"/>
                </a:solidFill>
              </a:rPr>
              <a:t> </a:t>
            </a:r>
            <a:endParaRPr lang="en-US" altLang="zh-CN" sz="2800" b="1" dirty="0">
              <a:solidFill>
                <a:srgbClr val="00206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83627" y="3182972"/>
            <a:ext cx="380249" cy="476870"/>
          </a:xfrm>
          <a:prstGeom prst="rect">
            <a:avLst/>
          </a:prstGeom>
          <a:noFill/>
          <a:ln w="38100">
            <a:solidFill>
              <a:srgbClr val="EA12E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25" name="矩形 24"/>
          <p:cNvSpPr/>
          <p:nvPr/>
        </p:nvSpPr>
        <p:spPr>
          <a:xfrm>
            <a:off x="2244925" y="3573806"/>
            <a:ext cx="632619" cy="57560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26" name="矩形 25"/>
          <p:cNvSpPr/>
          <p:nvPr/>
        </p:nvSpPr>
        <p:spPr>
          <a:xfrm>
            <a:off x="1858986" y="477002"/>
            <a:ext cx="1655433" cy="5400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27" name="矩形 26"/>
          <p:cNvSpPr/>
          <p:nvPr/>
        </p:nvSpPr>
        <p:spPr>
          <a:xfrm>
            <a:off x="330487" y="2287961"/>
            <a:ext cx="1816531" cy="2688494"/>
          </a:xfrm>
          <a:prstGeom prst="rect">
            <a:avLst/>
          </a:prstGeom>
          <a:noFill/>
          <a:ln w="38100">
            <a:solidFill>
              <a:srgbClr val="FCC49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28" name="矩形 27"/>
          <p:cNvSpPr/>
          <p:nvPr/>
        </p:nvSpPr>
        <p:spPr>
          <a:xfrm>
            <a:off x="1192030" y="2166920"/>
            <a:ext cx="666956" cy="90237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29" name="矩形 28"/>
          <p:cNvSpPr/>
          <p:nvPr/>
        </p:nvSpPr>
        <p:spPr>
          <a:xfrm>
            <a:off x="3901119" y="1790590"/>
            <a:ext cx="5295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Answer: In the ping-pong room.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913456" y="2674203"/>
            <a:ext cx="50680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Answer: A person is pouring the water, he is going to drink it.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900156" y="3905071"/>
            <a:ext cx="4866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Answer: A person is thirsty due to play ping-pong. He would like to drink some water.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直接连接符 31"/>
          <p:cNvCxnSpPr>
            <a:cxnSpLocks/>
            <a:stCxn id="38" idx="3"/>
            <a:endCxn id="29" idx="1"/>
          </p:cNvCxnSpPr>
          <p:nvPr/>
        </p:nvCxnSpPr>
        <p:spPr>
          <a:xfrm flipV="1">
            <a:off x="2892011" y="2021423"/>
            <a:ext cx="1009108" cy="134211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43" idx="3"/>
            <a:endCxn id="30" idx="1"/>
          </p:cNvCxnSpPr>
          <p:nvPr/>
        </p:nvCxnSpPr>
        <p:spPr>
          <a:xfrm>
            <a:off x="1962728" y="1922750"/>
            <a:ext cx="1950728" cy="116695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cxnSpLocks/>
            <a:stCxn id="42" idx="3"/>
            <a:endCxn id="30" idx="1"/>
          </p:cNvCxnSpPr>
          <p:nvPr/>
        </p:nvCxnSpPr>
        <p:spPr>
          <a:xfrm>
            <a:off x="3519129" y="2082724"/>
            <a:ext cx="394327" cy="100697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cxnSpLocks/>
            <a:stCxn id="42" idx="3"/>
            <a:endCxn id="31" idx="1"/>
          </p:cNvCxnSpPr>
          <p:nvPr/>
        </p:nvCxnSpPr>
        <p:spPr>
          <a:xfrm>
            <a:off x="3519129" y="2082724"/>
            <a:ext cx="381027" cy="242251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cxnSpLocks/>
            <a:stCxn id="38" idx="3"/>
            <a:endCxn id="31" idx="1"/>
          </p:cNvCxnSpPr>
          <p:nvPr/>
        </p:nvCxnSpPr>
        <p:spPr>
          <a:xfrm>
            <a:off x="2892011" y="3363541"/>
            <a:ext cx="1008145" cy="114169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cxnSpLocks/>
            <a:stCxn id="46" idx="3"/>
            <a:endCxn id="31" idx="1"/>
          </p:cNvCxnSpPr>
          <p:nvPr/>
        </p:nvCxnSpPr>
        <p:spPr>
          <a:xfrm flipV="1">
            <a:off x="1960760" y="4505236"/>
            <a:ext cx="1939396" cy="70030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2235745" y="3194707"/>
            <a:ext cx="656266" cy="337667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/>
              <a:t>racket</a:t>
            </a:r>
            <a:endParaRPr lang="zh-CN" altLang="en-US" sz="3200" b="1" dirty="0"/>
          </a:p>
        </p:txBody>
      </p:sp>
      <p:cxnSp>
        <p:nvCxnSpPr>
          <p:cNvPr id="39" name="直接箭头连接符 38"/>
          <p:cNvCxnSpPr>
            <a:cxnSpLocks/>
            <a:stCxn id="44" idx="3"/>
            <a:endCxn id="31" idx="1"/>
          </p:cNvCxnSpPr>
          <p:nvPr/>
        </p:nvCxnSpPr>
        <p:spPr>
          <a:xfrm>
            <a:off x="1758394" y="3890122"/>
            <a:ext cx="2141762" cy="61511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cxnSpLocks/>
            <a:stCxn id="43" idx="3"/>
            <a:endCxn id="31" idx="1"/>
          </p:cNvCxnSpPr>
          <p:nvPr/>
        </p:nvCxnSpPr>
        <p:spPr>
          <a:xfrm>
            <a:off x="1962728" y="1922750"/>
            <a:ext cx="1937428" cy="258248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44" idx="3"/>
            <a:endCxn id="30" idx="1"/>
          </p:cNvCxnSpPr>
          <p:nvPr/>
        </p:nvCxnSpPr>
        <p:spPr>
          <a:xfrm flipV="1">
            <a:off x="1758394" y="3089702"/>
            <a:ext cx="2155062" cy="8004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2743200" y="1874278"/>
            <a:ext cx="775929" cy="41689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000" b="1" dirty="0"/>
              <a:t>person</a:t>
            </a:r>
            <a:endParaRPr lang="zh-CN" altLang="en-US" sz="2000" b="1" dirty="0"/>
          </a:p>
        </p:txBody>
      </p:sp>
      <p:sp>
        <p:nvSpPr>
          <p:cNvPr id="43" name="矩形 42"/>
          <p:cNvSpPr/>
          <p:nvPr/>
        </p:nvSpPr>
        <p:spPr>
          <a:xfrm>
            <a:off x="1185701" y="1696030"/>
            <a:ext cx="777027" cy="453439"/>
          </a:xfrm>
          <a:prstGeom prst="rect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2000" b="1" dirty="0"/>
              <a:t>kettle</a:t>
            </a:r>
            <a:endParaRPr lang="zh-CN" altLang="en-US" sz="3200" b="1" dirty="0"/>
          </a:p>
        </p:txBody>
      </p:sp>
      <p:sp>
        <p:nvSpPr>
          <p:cNvPr id="44" name="矩形 43"/>
          <p:cNvSpPr/>
          <p:nvPr/>
        </p:nvSpPr>
        <p:spPr>
          <a:xfrm>
            <a:off x="983627" y="3663402"/>
            <a:ext cx="774767" cy="453439"/>
          </a:xfrm>
          <a:prstGeom prst="rect">
            <a:avLst/>
          </a:prstGeom>
          <a:solidFill>
            <a:srgbClr val="EA12E4"/>
          </a:solidFill>
          <a:ln w="38100">
            <a:solidFill>
              <a:srgbClr val="EA12E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000" b="1" dirty="0"/>
              <a:t>cup</a:t>
            </a:r>
            <a:endParaRPr lang="zh-CN" altLang="en-US" sz="2000" b="1" dirty="0"/>
          </a:p>
        </p:txBody>
      </p:sp>
      <p:cxnSp>
        <p:nvCxnSpPr>
          <p:cNvPr id="45" name="直接连接符 44"/>
          <p:cNvCxnSpPr>
            <a:cxnSpLocks/>
            <a:stCxn id="46" idx="3"/>
            <a:endCxn id="29" idx="1"/>
          </p:cNvCxnSpPr>
          <p:nvPr/>
        </p:nvCxnSpPr>
        <p:spPr>
          <a:xfrm flipV="1">
            <a:off x="1960760" y="2021423"/>
            <a:ext cx="1940359" cy="318411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330487" y="4978818"/>
            <a:ext cx="1630273" cy="453439"/>
          </a:xfrm>
          <a:prstGeom prst="rect">
            <a:avLst/>
          </a:prstGeom>
          <a:solidFill>
            <a:srgbClr val="FCC49B"/>
          </a:solidFill>
          <a:ln w="38100">
            <a:solidFill>
              <a:srgbClr val="FCC49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b="1" dirty="0"/>
              <a:t>ping-pong Table</a:t>
            </a:r>
            <a:endParaRPr lang="zh-CN" altLang="en-US" b="1" dirty="0"/>
          </a:p>
        </p:txBody>
      </p:sp>
      <p:sp>
        <p:nvSpPr>
          <p:cNvPr id="47" name="矩形 46"/>
          <p:cNvSpPr/>
          <p:nvPr/>
        </p:nvSpPr>
        <p:spPr>
          <a:xfrm>
            <a:off x="5467211" y="1189854"/>
            <a:ext cx="1820928" cy="151083"/>
          </a:xfrm>
          <a:prstGeom prst="rect">
            <a:avLst/>
          </a:prstGeom>
          <a:solidFill>
            <a:srgbClr val="F0C86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48" name="矩形 47"/>
          <p:cNvSpPr/>
          <p:nvPr/>
        </p:nvSpPr>
        <p:spPr>
          <a:xfrm>
            <a:off x="3811027" y="1182110"/>
            <a:ext cx="1820928" cy="151083"/>
          </a:xfrm>
          <a:prstGeom prst="rect">
            <a:avLst/>
          </a:prstGeom>
          <a:solidFill>
            <a:srgbClr val="F0C86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49" name="矩形 48"/>
          <p:cNvSpPr/>
          <p:nvPr/>
        </p:nvSpPr>
        <p:spPr>
          <a:xfrm>
            <a:off x="3891941" y="1371600"/>
            <a:ext cx="5544616" cy="54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</a:rPr>
              <a:t>Question:</a:t>
            </a:r>
            <a:r>
              <a:rPr lang="zh-CN" altLang="en-US" sz="2400" dirty="0">
                <a:solidFill>
                  <a:srgbClr val="002060"/>
                </a:solidFill>
              </a:rPr>
              <a:t> </a:t>
            </a:r>
            <a:r>
              <a:rPr lang="en-US" altLang="zh-CN" sz="2400" dirty="0">
                <a:solidFill>
                  <a:srgbClr val="002060"/>
                </a:solidFill>
              </a:rPr>
              <a:t>Where is this picture taken?</a:t>
            </a:r>
            <a:endParaRPr lang="zh-CN" altLang="en-US" sz="2400" dirty="0"/>
          </a:p>
        </p:txBody>
      </p:sp>
      <p:sp>
        <p:nvSpPr>
          <p:cNvPr id="56" name="矩形 55"/>
          <p:cNvSpPr/>
          <p:nvPr/>
        </p:nvSpPr>
        <p:spPr>
          <a:xfrm>
            <a:off x="7010400" y="5532993"/>
            <a:ext cx="1902534" cy="54000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User Intention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zh-CN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8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1" grpId="0"/>
      <p:bldP spid="22" grpId="0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/>
      <p:bldP spid="30" grpId="0"/>
      <p:bldP spid="31" grpId="0"/>
      <p:bldP spid="38" grpId="0" animBg="1"/>
      <p:bldP spid="38" grpId="1" animBg="1"/>
      <p:bldP spid="38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6" grpId="0" animBg="1"/>
      <p:bldP spid="46" grpId="1" animBg="1"/>
      <p:bldP spid="46" grpId="2" animBg="1"/>
      <p:bldP spid="47" grpId="0" animBg="1"/>
      <p:bldP spid="48" grpId="0" animBg="1"/>
      <p:bldP spid="49" grpId="0"/>
      <p:bldP spid="5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zh-CN" dirty="0"/>
              <a:t>Reference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materials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zh-CN" dirty="0"/>
              <a:t>Books</a:t>
            </a:r>
          </a:p>
          <a:p>
            <a:pPr lvl="1"/>
            <a:r>
              <a:rPr kumimoji="1" lang="en-US" altLang="zh-CN" dirty="0">
                <a:hlinkClick r:id="rId2"/>
              </a:rPr>
              <a:t>Deep</a:t>
            </a:r>
            <a:r>
              <a:rPr kumimoji="1" lang="zh-CN" altLang="en-US" dirty="0">
                <a:hlinkClick r:id="rId2"/>
              </a:rPr>
              <a:t> </a:t>
            </a:r>
            <a:r>
              <a:rPr kumimoji="1" lang="en-US" altLang="zh-CN" dirty="0">
                <a:hlinkClick r:id="rId2"/>
              </a:rPr>
              <a:t>Learning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>
                <a:hlinkClick r:id="rId3"/>
              </a:rPr>
              <a:t>Neural</a:t>
            </a:r>
            <a:r>
              <a:rPr kumimoji="1" lang="zh-CN" altLang="en-US" dirty="0">
                <a:hlinkClick r:id="rId3"/>
              </a:rPr>
              <a:t> </a:t>
            </a:r>
            <a:r>
              <a:rPr kumimoji="1" lang="en-US" altLang="zh-CN" dirty="0">
                <a:hlinkClick r:id="rId3"/>
              </a:rPr>
              <a:t>Network</a:t>
            </a:r>
            <a:r>
              <a:rPr kumimoji="1" lang="zh-CN" altLang="en-US" dirty="0">
                <a:hlinkClick r:id="rId3"/>
              </a:rPr>
              <a:t> </a:t>
            </a:r>
            <a:r>
              <a:rPr kumimoji="1" lang="en-US" altLang="zh-CN" dirty="0">
                <a:hlinkClick r:id="rId3"/>
              </a:rPr>
              <a:t>and</a:t>
            </a:r>
            <a:r>
              <a:rPr kumimoji="1" lang="zh-CN" altLang="en-US" dirty="0">
                <a:hlinkClick r:id="rId3"/>
              </a:rPr>
              <a:t> </a:t>
            </a:r>
            <a:r>
              <a:rPr kumimoji="1" lang="en-US" altLang="zh-CN" dirty="0">
                <a:hlinkClick r:id="rId3"/>
              </a:rPr>
              <a:t>Deep</a:t>
            </a:r>
            <a:r>
              <a:rPr kumimoji="1" lang="zh-CN" altLang="en-US" dirty="0">
                <a:hlinkClick r:id="rId3"/>
              </a:rPr>
              <a:t> </a:t>
            </a:r>
            <a:r>
              <a:rPr kumimoji="1" lang="en-US" altLang="zh-CN" dirty="0">
                <a:hlinkClick r:id="rId3"/>
              </a:rPr>
              <a:t>Learning</a:t>
            </a:r>
            <a:endParaRPr kumimoji="1" lang="en-US" altLang="zh-CN" dirty="0"/>
          </a:p>
          <a:p>
            <a:r>
              <a:rPr kumimoji="1" lang="en-US" altLang="zh-CN" dirty="0"/>
              <a:t>Video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courses</a:t>
            </a:r>
          </a:p>
          <a:p>
            <a:pPr lvl="1"/>
            <a:r>
              <a:rPr kumimoji="1" lang="en-US" altLang="zh-CN" dirty="0">
                <a:hlinkClick r:id="rId4"/>
              </a:rPr>
              <a:t>CS231n: Convolutional Neural Networks for Visual Recognition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(Stanford)</a:t>
            </a:r>
          </a:p>
          <a:p>
            <a:pPr lvl="1"/>
            <a:r>
              <a:rPr kumimoji="1" lang="en-US" altLang="zh-CN" dirty="0">
                <a:hlinkClick r:id="rId5"/>
              </a:rPr>
              <a:t>Machine</a:t>
            </a:r>
            <a:r>
              <a:rPr kumimoji="1" lang="zh-CN" altLang="en-US" dirty="0">
                <a:hlinkClick r:id="rId5"/>
              </a:rPr>
              <a:t> </a:t>
            </a:r>
            <a:r>
              <a:rPr kumimoji="1" lang="en-US" altLang="zh-CN" dirty="0">
                <a:hlinkClick r:id="rId5"/>
              </a:rPr>
              <a:t>Learning</a:t>
            </a:r>
            <a:r>
              <a:rPr kumimoji="1" lang="zh-CN" altLang="en-US" dirty="0">
                <a:hlinkClick r:id="rId5"/>
              </a:rPr>
              <a:t> </a:t>
            </a:r>
            <a:r>
              <a:rPr kumimoji="1" lang="en-US" altLang="zh-CN" dirty="0"/>
              <a:t>(Oxford)</a:t>
            </a:r>
          </a:p>
          <a:p>
            <a:r>
              <a:rPr kumimoji="1" lang="en-US" altLang="zh-CN" dirty="0" err="1"/>
              <a:t>Github</a:t>
            </a:r>
            <a:endParaRPr kumimoji="1" lang="en-US" altLang="zh-CN" dirty="0"/>
          </a:p>
          <a:p>
            <a:pPr lvl="1"/>
            <a:r>
              <a:rPr kumimoji="1" lang="en-US" altLang="zh-CN" dirty="0" err="1"/>
              <a:t>Theano</a:t>
            </a:r>
            <a:r>
              <a:rPr kumimoji="1" lang="zh-CN" altLang="en-US" dirty="0"/>
              <a:t>, </a:t>
            </a:r>
            <a:r>
              <a:rPr kumimoji="1" lang="en-US" altLang="zh-CN" dirty="0" err="1"/>
              <a:t>Tensorflow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Keras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MXNet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Caffe</a:t>
            </a:r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D03D-62DF-47F9-ACC7-D8B1FB28A6D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242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an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21" y="2485658"/>
            <a:ext cx="687889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D03D-62DF-47F9-ACC7-D8B1FB28A6D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89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11436</TotalTime>
  <Words>4841</Words>
  <Application>Microsoft Office PowerPoint</Application>
  <PresentationFormat>全屏显示(4:3)</PresentationFormat>
  <Paragraphs>1286</Paragraphs>
  <Slides>97</Slides>
  <Notes>93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97</vt:i4>
      </vt:variant>
    </vt:vector>
  </HeadingPairs>
  <TitlesOfParts>
    <vt:vector size="110" baseType="lpstr">
      <vt:lpstr>標楷體</vt:lpstr>
      <vt:lpstr>ＭＳ Ｐゴシック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Equation.KSEE3</vt:lpstr>
      <vt:lpstr>公式</vt:lpstr>
      <vt:lpstr>PowerPoint 演示文稿</vt:lpstr>
      <vt:lpstr>Outline</vt:lpstr>
      <vt:lpstr>Problem Definition</vt:lpstr>
      <vt:lpstr>What is Image Classification?</vt:lpstr>
      <vt:lpstr>Application Background</vt:lpstr>
      <vt:lpstr>Mathematical Background</vt:lpstr>
      <vt:lpstr>Mathematical Background</vt:lpstr>
      <vt:lpstr>Feature Extraction</vt:lpstr>
      <vt:lpstr>Image Representation</vt:lpstr>
      <vt:lpstr>Classifier</vt:lpstr>
      <vt:lpstr>General Pipeline</vt:lpstr>
      <vt:lpstr>General Pipeline for  Image Classification</vt:lpstr>
      <vt:lpstr>General Pipeline for  Image Classification</vt:lpstr>
      <vt:lpstr>Traditional Approaches</vt:lpstr>
      <vt:lpstr>Image Classification Dataset </vt:lpstr>
      <vt:lpstr>Dataset Evaluation</vt:lpstr>
      <vt:lpstr>Scale-Invariant Feature Transform (SIFT)</vt:lpstr>
      <vt:lpstr>Scale-Invariant Feature Transform (SIFT)</vt:lpstr>
      <vt:lpstr>Scale-Invariant Feature Transform (SIFT)</vt:lpstr>
      <vt:lpstr>Scale-Invariant Feature Transform (SIFT)</vt:lpstr>
      <vt:lpstr>Bag of Words/Features</vt:lpstr>
      <vt:lpstr>Bag of Words/Features</vt:lpstr>
      <vt:lpstr>Bag of Words/Features</vt:lpstr>
      <vt:lpstr>Bag of Words/Features</vt:lpstr>
      <vt:lpstr>Bag of Words/Features</vt:lpstr>
      <vt:lpstr>Beyond Bags of Features: Spatial Pyramid Matching </vt:lpstr>
      <vt:lpstr>Sparse Coding Spatial Pyramid Matching </vt:lpstr>
      <vt:lpstr>Sparse Coding Spatial Pyramid Matching </vt:lpstr>
      <vt:lpstr>Sparse Coding Spatial Pyramid Matching </vt:lpstr>
      <vt:lpstr>K Nearest Neighbors Classifier</vt:lpstr>
      <vt:lpstr>K Nearest Neighbors Classifier</vt:lpstr>
      <vt:lpstr>K Nearest Neighbors Classifier</vt:lpstr>
      <vt:lpstr>Softmax Classifier</vt:lpstr>
      <vt:lpstr>Softmax Classifier</vt:lpstr>
      <vt:lpstr>Softmax Classifier</vt:lpstr>
      <vt:lpstr>Softmax Classifier</vt:lpstr>
      <vt:lpstr>Support Vector Machine (SVM)</vt:lpstr>
      <vt:lpstr>Support Vector Machine (SVM)</vt:lpstr>
      <vt:lpstr>Support Vector Machine (SVM)</vt:lpstr>
      <vt:lpstr>Support Vector Machine (SVM)</vt:lpstr>
      <vt:lpstr>Support Vector Machine (SVM)</vt:lpstr>
      <vt:lpstr>Support Vector Machine (SVM)</vt:lpstr>
      <vt:lpstr>Support Vector Machine (SVM)</vt:lpstr>
      <vt:lpstr>Support Vector Machine (SVM)</vt:lpstr>
      <vt:lpstr>Support Vector Machine (SVM)</vt:lpstr>
      <vt:lpstr>Support Vector Machine (SVM)</vt:lpstr>
      <vt:lpstr>Support Vector Machine (SVM)</vt:lpstr>
      <vt:lpstr>Support Vector Machine (SVM)</vt:lpstr>
      <vt:lpstr>Support Vector Machine (SVM)</vt:lpstr>
      <vt:lpstr>Deep Learning based Approaches</vt:lpstr>
      <vt:lpstr>Deep Learning (DL)</vt:lpstr>
      <vt:lpstr>Hierarchical Abstraction as human brain</vt:lpstr>
      <vt:lpstr>Deep Learning = Learning Hierarchical Representations</vt:lpstr>
      <vt:lpstr>Deep Learning for Image Classification</vt:lpstr>
      <vt:lpstr>Deep Learning for Image Classification</vt:lpstr>
      <vt:lpstr>Deep Learning for Image Classification</vt:lpstr>
      <vt:lpstr>Deep Learning for Image Classification</vt:lpstr>
      <vt:lpstr>Deep Learning for Image Classification</vt:lpstr>
      <vt:lpstr>Deep Learning for Image Classification</vt:lpstr>
      <vt:lpstr>Deep Learning for Image Classification</vt:lpstr>
      <vt:lpstr>Example: LeNet</vt:lpstr>
      <vt:lpstr>Example: AlexNet</vt:lpstr>
      <vt:lpstr>Example: VGGNet</vt:lpstr>
      <vt:lpstr>Network Design</vt:lpstr>
      <vt:lpstr>Examples</vt:lpstr>
      <vt:lpstr>Network Design</vt:lpstr>
      <vt:lpstr>Example</vt:lpstr>
      <vt:lpstr>Network Design</vt:lpstr>
      <vt:lpstr>Example</vt:lpstr>
      <vt:lpstr>Example</vt:lpstr>
      <vt:lpstr>Network Design</vt:lpstr>
      <vt:lpstr>Example: GoogLeNet</vt:lpstr>
      <vt:lpstr>Example: ResNet</vt:lpstr>
      <vt:lpstr>Deep Learning for Image Classification</vt:lpstr>
      <vt:lpstr>Deep Learning for Image Classification</vt:lpstr>
      <vt:lpstr>Popular Loss Function</vt:lpstr>
      <vt:lpstr>Popular Loss Function</vt:lpstr>
      <vt:lpstr>Popular Loss Function</vt:lpstr>
      <vt:lpstr>Deep Learning for Image Classification</vt:lpstr>
      <vt:lpstr>Practice Tutorial</vt:lpstr>
      <vt:lpstr>Practice Tutorial</vt:lpstr>
      <vt:lpstr>Practice Tutorial</vt:lpstr>
      <vt:lpstr>Practice Tutorial</vt:lpstr>
      <vt:lpstr>Practice Tutorial</vt:lpstr>
      <vt:lpstr>Practice Tutorial</vt:lpstr>
      <vt:lpstr>Practice Tutorial</vt:lpstr>
      <vt:lpstr>Unsolved Problems</vt:lpstr>
      <vt:lpstr>Multi-label Image Classification</vt:lpstr>
      <vt:lpstr>Multi-label Image Classification</vt:lpstr>
      <vt:lpstr>Multi-label Image Classification</vt:lpstr>
      <vt:lpstr>Multi-label Image Classification</vt:lpstr>
      <vt:lpstr>Semi-supervised Image Classification</vt:lpstr>
      <vt:lpstr>Semi-supervised Image Classification</vt:lpstr>
      <vt:lpstr>Beyond Image Classification</vt:lpstr>
      <vt:lpstr>PowerPoint 演示文稿</vt:lpstr>
      <vt:lpstr>Reference materials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hkpuadmin</dc:creator>
  <cp:lastModifiedBy>Keze WANG</cp:lastModifiedBy>
  <cp:revision>1357</cp:revision>
  <dcterms:created xsi:type="dcterms:W3CDTF">2010-02-24T09:41:53Z</dcterms:created>
  <dcterms:modified xsi:type="dcterms:W3CDTF">2018-04-02T13:19:53Z</dcterms:modified>
</cp:coreProperties>
</file>