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53" r:id="rId3"/>
    <p:sldId id="354" r:id="rId4"/>
    <p:sldId id="419" r:id="rId5"/>
    <p:sldId id="401" r:id="rId6"/>
    <p:sldId id="412" r:id="rId7"/>
    <p:sldId id="413" r:id="rId8"/>
    <p:sldId id="414" r:id="rId9"/>
    <p:sldId id="415" r:id="rId10"/>
    <p:sldId id="416" r:id="rId11"/>
    <p:sldId id="402" r:id="rId12"/>
    <p:sldId id="405" r:id="rId13"/>
    <p:sldId id="403" r:id="rId14"/>
    <p:sldId id="404" r:id="rId15"/>
    <p:sldId id="406" r:id="rId16"/>
    <p:sldId id="410" r:id="rId17"/>
    <p:sldId id="411" r:id="rId18"/>
    <p:sldId id="357" r:id="rId19"/>
    <p:sldId id="417" r:id="rId20"/>
    <p:sldId id="418" r:id="rId21"/>
    <p:sldId id="380" r:id="rId22"/>
    <p:sldId id="359" r:id="rId23"/>
    <p:sldId id="378" r:id="rId24"/>
    <p:sldId id="400" r:id="rId25"/>
    <p:sldId id="382" r:id="rId26"/>
    <p:sldId id="399" r:id="rId27"/>
    <p:sldId id="391" r:id="rId28"/>
    <p:sldId id="398" r:id="rId29"/>
    <p:sldId id="392" r:id="rId30"/>
    <p:sldId id="383" r:id="rId31"/>
    <p:sldId id="385" r:id="rId32"/>
    <p:sldId id="360" r:id="rId33"/>
    <p:sldId id="386" r:id="rId34"/>
    <p:sldId id="389" r:id="rId35"/>
    <p:sldId id="394" r:id="rId36"/>
    <p:sldId id="388" r:id="rId37"/>
    <p:sldId id="387" r:id="rId38"/>
    <p:sldId id="395" r:id="rId39"/>
    <p:sldId id="376" r:id="rId40"/>
    <p:sldId id="377" r:id="rId41"/>
    <p:sldId id="397" r:id="rId42"/>
    <p:sldId id="361" r:id="rId43"/>
    <p:sldId id="381" r:id="rId44"/>
    <p:sldId id="39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54" autoAdjust="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86A102-0538-409E-8814-EDE642084D26}" type="datetimeFigureOut">
              <a:rPr lang="en-SG" smtClean="0"/>
              <a:pPr/>
              <a:t>27/11/2017</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5D7EC4-7295-4F1F-BA80-82EE1DE9C35C}" type="slidenum">
              <a:rPr lang="en-SG" smtClean="0"/>
              <a:pPr/>
              <a:t>‹#›</a:t>
            </a:fld>
            <a:endParaRPr lang="en-SG"/>
          </a:p>
        </p:txBody>
      </p:sp>
    </p:spTree>
    <p:extLst>
      <p:ext uri="{BB962C8B-B14F-4D97-AF65-F5344CB8AC3E}">
        <p14:creationId xmlns:p14="http://schemas.microsoft.com/office/powerpoint/2010/main" val="302671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human-pose.mpi-inf.mpg.d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1) It is usually hard to retrieve accurate body information with motions due</a:t>
            </a:r>
            <a:r>
              <a:rPr lang="en-US" altLang="zh-CN" baseline="0" dirty="0"/>
              <a:t> to </a:t>
            </a:r>
            <a:r>
              <a:rPr lang="en-US" altLang="zh-CN" dirty="0"/>
              <a:t>diverse poses/views of individuals.</a:t>
            </a:r>
          </a:p>
          <a:p>
            <a:endParaRPr lang="en-US" altLang="zh-CN" dirty="0"/>
          </a:p>
          <a:p>
            <a:r>
              <a:rPr lang="en-US" altLang="zh-CN" dirty="0"/>
              <a:t>2) depth maps are often unavoidably contaminated, and may become un-stable due to sensor noises or self-occlusions of bodies.</a:t>
            </a:r>
          </a:p>
          <a:p>
            <a:endParaRPr lang="en-US" altLang="zh-CN" dirty="0"/>
          </a:p>
          <a:p>
            <a:r>
              <a:rPr lang="en-US" altLang="zh-CN" dirty="0"/>
              <a:t>3) First row:</a:t>
            </a:r>
            <a:r>
              <a:rPr lang="en-US" altLang="zh-CN" baseline="0" dirty="0"/>
              <a:t> two activity example from CAD 120 dataset, and two subjects perform the same activity (arranging-objects)</a:t>
            </a:r>
          </a:p>
          <a:p>
            <a:r>
              <a:rPr lang="en-US" altLang="zh-CN" baseline="0" dirty="0"/>
              <a:t>   Second row: two activity example from proposed OA dataset, and two subjects perform the same activity (going-to-work)</a:t>
            </a:r>
            <a:endParaRPr lang="zh-CN" altLang="en-US" dirty="0"/>
          </a:p>
        </p:txBody>
      </p:sp>
      <p:sp>
        <p:nvSpPr>
          <p:cNvPr id="4" name="灯片编号占位符 3"/>
          <p:cNvSpPr>
            <a:spLocks noGrp="1"/>
          </p:cNvSpPr>
          <p:nvPr>
            <p:ph type="sldNum" sz="quarter" idx="10"/>
          </p:nvPr>
        </p:nvSpPr>
        <p:spPr/>
        <p:txBody>
          <a:bodyPr/>
          <a:lstStyle/>
          <a:p>
            <a:fld id="{055D7EC4-7295-4F1F-BA80-82EE1DE9C35C}" type="slidenum">
              <a:rPr lang="en-SG" smtClean="0"/>
              <a:pPr/>
              <a:t>19</a:t>
            </a:fld>
            <a:endParaRPr lang="en-SG"/>
          </a:p>
        </p:txBody>
      </p:sp>
    </p:spTree>
    <p:extLst>
      <p:ext uri="{BB962C8B-B14F-4D97-AF65-F5344CB8AC3E}">
        <p14:creationId xmlns:p14="http://schemas.microsoft.com/office/powerpoint/2010/main" val="140823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CAD</a:t>
            </a:r>
            <a:r>
              <a:rPr lang="en-US" altLang="zh-CN" baseline="0" dirty="0"/>
              <a:t>-120</a:t>
            </a:r>
            <a:endParaRPr lang="zh-CN" altLang="en-US" dirty="0"/>
          </a:p>
        </p:txBody>
      </p:sp>
      <p:sp>
        <p:nvSpPr>
          <p:cNvPr id="4" name="灯片编号占位符 3"/>
          <p:cNvSpPr>
            <a:spLocks noGrp="1"/>
          </p:cNvSpPr>
          <p:nvPr>
            <p:ph type="sldNum" sz="quarter" idx="10"/>
          </p:nvPr>
        </p:nvSpPr>
        <p:spPr/>
        <p:txBody>
          <a:bodyPr/>
          <a:lstStyle/>
          <a:p>
            <a:fld id="{055D7EC4-7295-4F1F-BA80-82EE1DE9C35C}" type="slidenum">
              <a:rPr lang="en-SG" smtClean="0"/>
              <a:pPr/>
              <a:t>34</a:t>
            </a:fld>
            <a:endParaRPr lang="en-SG"/>
          </a:p>
        </p:txBody>
      </p:sp>
    </p:spTree>
    <p:extLst>
      <p:ext uri="{BB962C8B-B14F-4D97-AF65-F5344CB8AC3E}">
        <p14:creationId xmlns:p14="http://schemas.microsoft.com/office/powerpoint/2010/main" val="3370321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5D7EC4-7295-4F1F-BA80-82EE1DE9C35C}" type="slidenum">
              <a:rPr lang="en-SG" smtClean="0"/>
              <a:pPr/>
              <a:t>36</a:t>
            </a:fld>
            <a:endParaRPr lang="en-SG"/>
          </a:p>
        </p:txBody>
      </p:sp>
    </p:spTree>
    <p:extLst>
      <p:ext uri="{BB962C8B-B14F-4D97-AF65-F5344CB8AC3E}">
        <p14:creationId xmlns:p14="http://schemas.microsoft.com/office/powerpoint/2010/main" val="2169593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5D7EC4-7295-4F1F-BA80-82EE1DE9C35C}" type="slidenum">
              <a:rPr lang="en-SG" smtClean="0"/>
              <a:pPr/>
              <a:t>38</a:t>
            </a:fld>
            <a:endParaRPr lang="en-SG"/>
          </a:p>
        </p:txBody>
      </p:sp>
    </p:spTree>
    <p:extLst>
      <p:ext uri="{BB962C8B-B14F-4D97-AF65-F5344CB8AC3E}">
        <p14:creationId xmlns:p14="http://schemas.microsoft.com/office/powerpoint/2010/main" val="24995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Our model obtains superior performance</a:t>
            </a:r>
            <a:r>
              <a:rPr lang="en-US" altLang="zh-CN" baseline="0" dirty="0"/>
              <a:t>! </a:t>
            </a:r>
          </a:p>
          <a:p>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The depth data has much smaller variance, and does help to capture the motion information.</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055D7EC4-7295-4F1F-BA80-82EE1DE9C35C}" type="slidenum">
              <a:rPr lang="en-SG" smtClean="0"/>
              <a:pPr/>
              <a:t>39</a:t>
            </a:fld>
            <a:endParaRPr lang="en-SG"/>
          </a:p>
        </p:txBody>
      </p:sp>
    </p:spTree>
    <p:extLst>
      <p:ext uri="{BB962C8B-B14F-4D97-AF65-F5344CB8AC3E}">
        <p14:creationId xmlns:p14="http://schemas.microsoft.com/office/powerpoint/2010/main" val="968926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This experiment is executed on the OA1 dataset.</a:t>
            </a:r>
          </a:p>
          <a:p>
            <a:endParaRPr lang="en-US" altLang="zh-CN" dirty="0"/>
          </a:p>
          <a:p>
            <a:r>
              <a:rPr lang="en-US" altLang="zh-CN" dirty="0"/>
              <a:t>Test error rate</a:t>
            </a:r>
            <a:r>
              <a:rPr lang="en-US" altLang="zh-CN" baseline="0" dirty="0"/>
              <a:t> is</a:t>
            </a:r>
            <a:r>
              <a:rPr lang="en-US" altLang="zh-CN" dirty="0"/>
              <a:t> one minus the classification accuracy.</a:t>
            </a:r>
          </a:p>
          <a:p>
            <a:endParaRPr lang="en-US" altLang="zh-CN" dirty="0"/>
          </a:p>
          <a:p>
            <a:r>
              <a:rPr lang="en-US" altLang="zh-CN" dirty="0"/>
              <a:t>1) It is shown that the model using the pre-training converges after 25 iterations, while the other</a:t>
            </a:r>
          </a:p>
          <a:p>
            <a:r>
              <a:rPr lang="en-US" altLang="zh-CN" dirty="0"/>
              <a:t>one without the pre-training requires 140 iterations. More importantly, the pre-training can effectively reduce the error rate in the testing, say 8% less than without the pre-training.</a:t>
            </a:r>
          </a:p>
          <a:p>
            <a:endParaRPr lang="en-US" altLang="zh-CN" dirty="0"/>
          </a:p>
          <a:p>
            <a:r>
              <a:rPr lang="en-US" altLang="zh-CN" dirty="0"/>
              <a:t>2) We observe that the error rates of the structured model decrease faster and reach to the lower result,</a:t>
            </a:r>
          </a:p>
          <a:p>
            <a:r>
              <a:rPr lang="en-US" altLang="zh-CN" dirty="0"/>
              <a:t>compared with the non-structured model.</a:t>
            </a:r>
            <a:endParaRPr lang="zh-CN" altLang="en-US" dirty="0"/>
          </a:p>
        </p:txBody>
      </p:sp>
      <p:sp>
        <p:nvSpPr>
          <p:cNvPr id="4" name="灯片编号占位符 3"/>
          <p:cNvSpPr>
            <a:spLocks noGrp="1"/>
          </p:cNvSpPr>
          <p:nvPr>
            <p:ph type="sldNum" sz="quarter" idx="10"/>
          </p:nvPr>
        </p:nvSpPr>
        <p:spPr/>
        <p:txBody>
          <a:bodyPr/>
          <a:lstStyle/>
          <a:p>
            <a:fld id="{055D7EC4-7295-4F1F-BA80-82EE1DE9C35C}" type="slidenum">
              <a:rPr lang="en-SG" smtClean="0"/>
              <a:pPr/>
              <a:t>40</a:t>
            </a:fld>
            <a:endParaRPr lang="en-SG"/>
          </a:p>
        </p:txBody>
      </p:sp>
    </p:spTree>
    <p:extLst>
      <p:ext uri="{BB962C8B-B14F-4D97-AF65-F5344CB8AC3E}">
        <p14:creationId xmlns:p14="http://schemas.microsoft.com/office/powerpoint/2010/main" val="3553834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This experiment is executed on the OA1 dataset.</a:t>
            </a:r>
          </a:p>
          <a:p>
            <a:endParaRPr lang="en-US" altLang="zh-CN" dirty="0"/>
          </a:p>
          <a:p>
            <a:r>
              <a:rPr lang="en-US" altLang="zh-CN" dirty="0"/>
              <a:t>Test error rate</a:t>
            </a:r>
            <a:r>
              <a:rPr lang="en-US" altLang="zh-CN" baseline="0" dirty="0"/>
              <a:t> is</a:t>
            </a:r>
            <a:r>
              <a:rPr lang="en-US" altLang="zh-CN" dirty="0"/>
              <a:t> one minus the classification accuracy.</a:t>
            </a:r>
          </a:p>
          <a:p>
            <a:endParaRPr lang="en-US" altLang="zh-CN" dirty="0"/>
          </a:p>
          <a:p>
            <a:r>
              <a:rPr lang="en-US" altLang="zh-CN" dirty="0"/>
              <a:t>1) It is shown that the model using the pre-training converges after 25 iterations, while the other</a:t>
            </a:r>
          </a:p>
          <a:p>
            <a:r>
              <a:rPr lang="en-US" altLang="zh-CN" dirty="0"/>
              <a:t>one without the pre-training requires 140 iterations. More importantly, the pre-training can effectively reduce the error rate in the testing, say 8% less than without the pre-training.</a:t>
            </a:r>
          </a:p>
          <a:p>
            <a:endParaRPr lang="en-US" altLang="zh-CN" dirty="0"/>
          </a:p>
          <a:p>
            <a:r>
              <a:rPr lang="en-US" altLang="zh-CN" dirty="0"/>
              <a:t>2) We observe that the error rates of the structured model decrease faster and reach to the lower result,</a:t>
            </a:r>
          </a:p>
          <a:p>
            <a:r>
              <a:rPr lang="en-US" altLang="zh-CN" dirty="0"/>
              <a:t>compared with the non-structured model.</a:t>
            </a:r>
            <a:endParaRPr lang="zh-CN" altLang="en-US" dirty="0"/>
          </a:p>
        </p:txBody>
      </p:sp>
      <p:sp>
        <p:nvSpPr>
          <p:cNvPr id="4" name="灯片编号占位符 3"/>
          <p:cNvSpPr>
            <a:spLocks noGrp="1"/>
          </p:cNvSpPr>
          <p:nvPr>
            <p:ph type="sldNum" sz="quarter" idx="10"/>
          </p:nvPr>
        </p:nvSpPr>
        <p:spPr/>
        <p:txBody>
          <a:bodyPr/>
          <a:lstStyle/>
          <a:p>
            <a:fld id="{055D7EC4-7295-4F1F-BA80-82EE1DE9C35C}" type="slidenum">
              <a:rPr lang="en-SG" smtClean="0"/>
              <a:pPr/>
              <a:t>41</a:t>
            </a:fld>
            <a:endParaRPr lang="en-SG"/>
          </a:p>
        </p:txBody>
      </p:sp>
    </p:spTree>
    <p:extLst>
      <p:ext uri="{BB962C8B-B14F-4D97-AF65-F5344CB8AC3E}">
        <p14:creationId xmlns:p14="http://schemas.microsoft.com/office/powerpoint/2010/main" val="349882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We</a:t>
            </a:r>
            <a:r>
              <a:rPr lang="en-US" baseline="0" dirty="0"/>
              <a:t> </a:t>
            </a:r>
            <a:r>
              <a:rPr lang="en-US" dirty="0"/>
              <a:t>consider one activity as a sequence of actions occurred over time.</a:t>
            </a:r>
          </a:p>
          <a:p>
            <a:pPr marL="228600" indent="-228600">
              <a:buNone/>
            </a:pPr>
            <a:r>
              <a:rPr lang="en-US" baseline="0" dirty="0"/>
              <a:t>   (a) </a:t>
            </a:r>
            <a:r>
              <a:rPr lang="en-US" dirty="0"/>
              <a:t>temporal compositions of actions are diverse by different subjects.</a:t>
            </a:r>
          </a:p>
          <a:p>
            <a:pPr marL="228600" indent="-228600">
              <a:buNone/>
            </a:pPr>
            <a:r>
              <a:rPr lang="en-US" dirty="0"/>
              <a:t>   (b) the temporal lengths of decomposed actions are variant by different subjects</a:t>
            </a:r>
          </a:p>
          <a:p>
            <a:pPr marL="228600" indent="-228600">
              <a:buNone/>
            </a:pPr>
            <a:endParaRPr lang="en-US" dirty="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a:t>2)</a:t>
            </a:r>
            <a:r>
              <a:rPr lang="en-US" baseline="0" dirty="0"/>
              <a:t> Figure is t</a:t>
            </a:r>
            <a:r>
              <a:rPr lang="en-US" altLang="zh-CN" dirty="0"/>
              <a:t>wo activities of the same category performed</a:t>
            </a:r>
            <a:r>
              <a:rPr lang="en-US" altLang="zh-CN" baseline="0" dirty="0"/>
              <a:t> by </a:t>
            </a:r>
            <a:r>
              <a:rPr lang="en-US" altLang="zh-CN" baseline="0"/>
              <a:t>two subjects</a:t>
            </a:r>
            <a:r>
              <a:rPr lang="en-US" altLang="zh-CN"/>
              <a:t>.</a:t>
            </a:r>
            <a:endParaRPr lang="en-US" altLang="zh-CN" dirty="0"/>
          </a:p>
          <a:p>
            <a:pPr marL="228600" indent="-228600">
              <a:buNone/>
            </a:pPr>
            <a:endParaRPr lang="en-US" dirty="0"/>
          </a:p>
        </p:txBody>
      </p:sp>
      <p:sp>
        <p:nvSpPr>
          <p:cNvPr id="4" name="Slide Number Placeholder 3"/>
          <p:cNvSpPr>
            <a:spLocks noGrp="1"/>
          </p:cNvSpPr>
          <p:nvPr>
            <p:ph type="sldNum" sz="quarter" idx="10"/>
          </p:nvPr>
        </p:nvSpPr>
        <p:spPr/>
        <p:txBody>
          <a:bodyPr/>
          <a:lstStyle/>
          <a:p>
            <a:pPr>
              <a:defRPr/>
            </a:pPr>
            <a:r>
              <a:rPr lang="zh-CN" altLang="en-US"/>
              <a:t>第 </a:t>
            </a:r>
            <a:fld id="{06B53DB6-FD09-4C80-A03E-8B07EB276E75}" type="slidenum">
              <a:rPr lang="zh-CN" altLang="en-US" smtClean="0"/>
              <a:pPr>
                <a:defRPr/>
              </a:pPr>
              <a:t>20</a:t>
            </a:fld>
            <a:r>
              <a:rPr lang="zh-CN" altLang="en-US"/>
              <a:t> 页</a:t>
            </a:r>
          </a:p>
        </p:txBody>
      </p:sp>
    </p:spTree>
    <p:extLst>
      <p:ext uri="{BB962C8B-B14F-4D97-AF65-F5344CB8AC3E}">
        <p14:creationId xmlns:p14="http://schemas.microsoft.com/office/powerpoint/2010/main" val="3348378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altLang="zh-CN" dirty="0"/>
              <a:t>We build the layered network stacked up by </a:t>
            </a:r>
            <a:r>
              <a:rPr lang="en-US" altLang="zh-CN" dirty="0" err="1"/>
              <a:t>convolutional</a:t>
            </a:r>
            <a:r>
              <a:rPr lang="en-US" altLang="zh-CN" dirty="0"/>
              <a:t> layers, max-pooling operators and full connection layers, where the raw segmented videos are treated as inputs.</a:t>
            </a: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endParaRPr lang="en-US" altLang="zh-CN"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2) Impose the latent variables to capture</a:t>
            </a:r>
            <a:r>
              <a:rPr lang="en-US" altLang="zh-CN" baseline="0" dirty="0"/>
              <a:t> the temporal compositions of activities</a:t>
            </a:r>
            <a:r>
              <a:rPr lang="en-US" altLang="zh-CN" dirty="0"/>
              <a:t> by manipulating the activation of neurons.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3)</a:t>
            </a:r>
            <a:r>
              <a:rPr lang="en-US" altLang="zh-CN" baseline="0" dirty="0"/>
              <a:t> 3D data is small. Small scale training data has very impressive generalization power.</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055D7EC4-7295-4F1F-BA80-82EE1DE9C35C}" type="slidenum">
              <a:rPr lang="en-SG" smtClean="0"/>
              <a:pPr/>
              <a:t>21</a:t>
            </a:fld>
            <a:endParaRPr lang="en-SG"/>
          </a:p>
        </p:txBody>
      </p:sp>
    </p:spTree>
    <p:extLst>
      <p:ext uri="{BB962C8B-B14F-4D97-AF65-F5344CB8AC3E}">
        <p14:creationId xmlns:p14="http://schemas.microsoft.com/office/powerpoint/2010/main" val="367003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The network is stacked up by convolutional layers, max-pooling operators and full connection layers, where the raw segmented videos are treated as the input. </a:t>
            </a:r>
          </a:p>
          <a:p>
            <a:pPr marL="228600" indent="-228600">
              <a:buNone/>
            </a:pPr>
            <a:endParaRPr lang="en-US" dirty="0"/>
          </a:p>
          <a:p>
            <a:r>
              <a:rPr lang="en-US" dirty="0"/>
              <a:t>2)</a:t>
            </a:r>
            <a:r>
              <a:rPr lang="en-US" baseline="0" dirty="0"/>
              <a:t> </a:t>
            </a:r>
            <a:r>
              <a:rPr lang="en-US" dirty="0"/>
              <a:t>A clique is designed as a subpart of the network stacked up for several layers, extracting features for one segmented video.</a:t>
            </a:r>
          </a:p>
          <a:p>
            <a:endParaRPr lang="en-US" dirty="0"/>
          </a:p>
          <a:p>
            <a:r>
              <a:rPr lang="en-US" dirty="0"/>
              <a:t>3) The architecture can be partially enabled to explicitly handle different temporal compositions of the activities.</a:t>
            </a:r>
          </a:p>
        </p:txBody>
      </p:sp>
      <p:sp>
        <p:nvSpPr>
          <p:cNvPr id="4" name="Slide Number Placeholder 3"/>
          <p:cNvSpPr>
            <a:spLocks noGrp="1"/>
          </p:cNvSpPr>
          <p:nvPr>
            <p:ph type="sldNum" sz="quarter" idx="10"/>
          </p:nvPr>
        </p:nvSpPr>
        <p:spPr/>
        <p:txBody>
          <a:bodyPr/>
          <a:lstStyle/>
          <a:p>
            <a:pPr>
              <a:defRPr/>
            </a:pPr>
            <a:r>
              <a:rPr lang="zh-CN" altLang="en-US"/>
              <a:t>第 </a:t>
            </a:r>
            <a:fld id="{06B53DB6-FD09-4C80-A03E-8B07EB276E75}" type="slidenum">
              <a:rPr lang="zh-CN" altLang="en-US" smtClean="0"/>
              <a:pPr>
                <a:defRPr/>
              </a:pPr>
              <a:t>23</a:t>
            </a:fld>
            <a:r>
              <a:rPr lang="zh-CN" altLang="en-US"/>
              <a:t> 页</a:t>
            </a:r>
          </a:p>
        </p:txBody>
      </p:sp>
    </p:spTree>
    <p:extLst>
      <p:ext uri="{BB962C8B-B14F-4D97-AF65-F5344CB8AC3E}">
        <p14:creationId xmlns:p14="http://schemas.microsoft.com/office/powerpoint/2010/main" val="3571362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28600" indent="-228600">
              <a:buAutoNum type="arabicParenR"/>
            </a:pPr>
            <a:r>
              <a:rPr lang="en-US" altLang="zh-CN" dirty="0"/>
              <a:t>Different model cliques</a:t>
            </a:r>
            <a:r>
              <a:rPr lang="en-US" altLang="zh-CN" baseline="0" dirty="0"/>
              <a:t> </a:t>
            </a:r>
            <a:r>
              <a:rPr lang="en-US" altLang="zh-CN" dirty="0"/>
              <a:t>are represented by different colors. </a:t>
            </a:r>
          </a:p>
          <a:p>
            <a:pPr marL="228600" indent="-228600">
              <a:buAutoNum type="arabicParenR"/>
            </a:pPr>
            <a:r>
              <a:rPr lang="en-US" altLang="zh-CN" dirty="0"/>
              <a:t>As the temporal segmentation for an input video can be variant, different cliques might have different number of input</a:t>
            </a:r>
            <a:r>
              <a:rPr lang="en-US" altLang="zh-CN" baseline="0" dirty="0"/>
              <a:t> </a:t>
            </a:r>
            <a:r>
              <a:rPr lang="en-US" altLang="zh-CN" dirty="0"/>
              <a:t>frames. </a:t>
            </a:r>
          </a:p>
          <a:p>
            <a:pPr marL="228600" indent="-228600">
              <a:buAutoNum type="arabicParenR"/>
            </a:pPr>
            <a:r>
              <a:rPr lang="en-US" altLang="zh-CN" dirty="0"/>
              <a:t>For the cliques whose input frame number</a:t>
            </a:r>
            <a:r>
              <a:rPr lang="en-US" altLang="zh-CN" baseline="0" dirty="0"/>
              <a:t> </a:t>
            </a:r>
            <a:r>
              <a:rPr lang="en-US" altLang="zh-CN" dirty="0"/>
              <a:t>less than m, part of the neurons in the network are inactivated, as represented by the dotted blank circles.</a:t>
            </a:r>
            <a:endParaRPr lang="zh-CN" altLang="en-US" dirty="0"/>
          </a:p>
        </p:txBody>
      </p:sp>
      <p:sp>
        <p:nvSpPr>
          <p:cNvPr id="4" name="灯片编号占位符 3"/>
          <p:cNvSpPr>
            <a:spLocks noGrp="1"/>
          </p:cNvSpPr>
          <p:nvPr>
            <p:ph type="sldNum" sz="quarter" idx="10"/>
          </p:nvPr>
        </p:nvSpPr>
        <p:spPr/>
        <p:txBody>
          <a:bodyPr/>
          <a:lstStyle/>
          <a:p>
            <a:fld id="{055D7EC4-7295-4F1F-BA80-82EE1DE9C35C}" type="slidenum">
              <a:rPr lang="en-SG" smtClean="0"/>
              <a:pPr/>
              <a:t>25</a:t>
            </a:fld>
            <a:endParaRPr lang="en-SG"/>
          </a:p>
        </p:txBody>
      </p:sp>
    </p:spTree>
    <p:extLst>
      <p:ext uri="{BB962C8B-B14F-4D97-AF65-F5344CB8AC3E}">
        <p14:creationId xmlns:p14="http://schemas.microsoft.com/office/powerpoint/2010/main" val="98116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 To improve the generalization performance for classification, we propose to integrate the radius-margin bound as a </a:t>
            </a:r>
            <a:r>
              <a:rPr lang="en-US" altLang="zh-CN" dirty="0" err="1"/>
              <a:t>regularizer</a:t>
            </a:r>
            <a:r>
              <a:rPr lang="en-US" altLang="zh-CN" dirty="0"/>
              <a:t> with the feature learning. Intuitively, together with optimizing the max-margin parameters (</a:t>
            </a:r>
            <a:r>
              <a:rPr lang="en-US" altLang="zh-CN" dirty="0" err="1"/>
              <a:t>w,b</a:t>
            </a:r>
            <a:r>
              <a:rPr lang="en-US" altLang="zh-CN" dirty="0"/>
              <a:t>), we shrink the radius R of the minimum enclosing ball (MEB) of the training data that distribute in the feature space generated by the CNNs.</a:t>
            </a:r>
          </a:p>
          <a:p>
            <a:endParaRPr lang="en-US" altLang="zh-CN" dirty="0"/>
          </a:p>
          <a:p>
            <a:r>
              <a:rPr lang="en-US" altLang="zh-CN" dirty="0"/>
              <a:t>2) The resulting classifier with the </a:t>
            </a:r>
            <a:r>
              <a:rPr lang="en-US" altLang="zh-CN" dirty="0" err="1"/>
              <a:t>regularizer</a:t>
            </a:r>
            <a:r>
              <a:rPr lang="en-US" altLang="zh-CN" dirty="0"/>
              <a:t> shows better generalization performance compared to the traditional </a:t>
            </a:r>
            <a:r>
              <a:rPr lang="en-US" altLang="zh-CN" dirty="0" err="1"/>
              <a:t>softmax</a:t>
            </a:r>
            <a:r>
              <a:rPr lang="en-US" altLang="zh-CN" dirty="0"/>
              <a:t> output.</a:t>
            </a:r>
            <a:endParaRPr lang="zh-CN" altLang="en-US" dirty="0"/>
          </a:p>
        </p:txBody>
      </p:sp>
      <p:sp>
        <p:nvSpPr>
          <p:cNvPr id="4" name="灯片编号占位符 3"/>
          <p:cNvSpPr>
            <a:spLocks noGrp="1"/>
          </p:cNvSpPr>
          <p:nvPr>
            <p:ph type="sldNum" sz="quarter" idx="10"/>
          </p:nvPr>
        </p:nvSpPr>
        <p:spPr/>
        <p:txBody>
          <a:bodyPr/>
          <a:lstStyle/>
          <a:p>
            <a:fld id="{055D7EC4-7295-4F1F-BA80-82EE1DE9C35C}" type="slidenum">
              <a:rPr lang="en-SG" smtClean="0"/>
              <a:pPr/>
              <a:t>27</a:t>
            </a:fld>
            <a:endParaRPr lang="en-SG"/>
          </a:p>
        </p:txBody>
      </p:sp>
    </p:spTree>
    <p:extLst>
      <p:ext uri="{BB962C8B-B14F-4D97-AF65-F5344CB8AC3E}">
        <p14:creationId xmlns:p14="http://schemas.microsoft.com/office/powerpoint/2010/main" val="388082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28600" indent="-228600">
              <a:buAutoNum type="arabicParenR"/>
            </a:pPr>
            <a:r>
              <a:rPr lang="en-US" altLang="zh-CN" dirty="0"/>
              <a:t>2D</a:t>
            </a:r>
            <a:r>
              <a:rPr lang="en-US" altLang="zh-CN" baseline="0" dirty="0"/>
              <a:t> activity videos can be easily accessed. For instance: </a:t>
            </a:r>
            <a:r>
              <a:rPr lang="en-US" altLang="zh-CN" sz="1200" b="1" i="0" u="none" strike="noStrike" kern="1200" dirty="0">
                <a:solidFill>
                  <a:schemeClr val="tx1"/>
                </a:solidFill>
                <a:latin typeface="+mn-lt"/>
                <a:ea typeface="+mn-ea"/>
                <a:cs typeface="+mn-cs"/>
                <a:hlinkClick r:id="rId3"/>
              </a:rPr>
              <a:t>MPII Human Pose Dataset</a:t>
            </a:r>
            <a:r>
              <a:rPr lang="en-US" altLang="zh-CN" sz="1200" b="1" i="0" u="none" strike="noStrike" kern="1200" dirty="0">
                <a:solidFill>
                  <a:schemeClr val="tx1"/>
                </a:solidFill>
                <a:latin typeface="+mn-lt"/>
                <a:ea typeface="+mn-ea"/>
                <a:cs typeface="+mn-cs"/>
              </a:rPr>
              <a:t> (http://human-pose.mpi-inf.mpg.de/)</a:t>
            </a:r>
          </a:p>
          <a:p>
            <a:pPr marL="228600" indent="-228600">
              <a:buAutoNum type="arabicParenR"/>
            </a:pPr>
            <a:r>
              <a:rPr lang="en-US" altLang="zh-CN" dirty="0"/>
              <a:t>The pre-training</a:t>
            </a:r>
            <a:r>
              <a:rPr lang="en-US" altLang="zh-CN" baseline="0" dirty="0"/>
              <a:t> steps:</a:t>
            </a:r>
          </a:p>
          <a:p>
            <a:pPr marL="914400" lvl="1" indent="-457200">
              <a:spcBef>
                <a:spcPct val="20000"/>
              </a:spcBef>
              <a:buNone/>
            </a:pPr>
            <a:r>
              <a:rPr lang="en-US" altLang="zh-CN" baseline="0" dirty="0"/>
              <a:t>a) Obtain large sum of 2D activity videos with labels.(a supervised manner).</a:t>
            </a:r>
          </a:p>
          <a:p>
            <a:pPr marL="914400" lvl="1" indent="-457200">
              <a:spcBef>
                <a:spcPct val="20000"/>
              </a:spcBef>
              <a:buNone/>
            </a:pPr>
            <a:r>
              <a:rPr lang="en-US" altLang="zh-CN" baseline="0" dirty="0"/>
              <a:t>b) Discard the </a:t>
            </a:r>
            <a:r>
              <a:rPr lang="en-US" altLang="zh-CN" baseline="0" dirty="0" err="1"/>
              <a:t>reconfigurability</a:t>
            </a:r>
            <a:r>
              <a:rPr lang="en-US" altLang="zh-CN" baseline="0" dirty="0"/>
              <a:t> of our deep structure model by segmenting the 2D videos evenly to the number as the number of model cliques.</a:t>
            </a:r>
          </a:p>
          <a:p>
            <a:pPr marL="914400" lvl="1" indent="-457200">
              <a:spcBef>
                <a:spcPct val="20000"/>
              </a:spcBef>
              <a:buNone/>
            </a:pPr>
            <a:r>
              <a:rPr lang="en-US" altLang="zh-CN" baseline="0" dirty="0"/>
              <a:t>	(</a:t>
            </a:r>
            <a:r>
              <a:rPr lang="en-US" altLang="zh-CN" baseline="0" dirty="0" err="1"/>
              <a:t>i</a:t>
            </a:r>
            <a:r>
              <a:rPr lang="en-US" altLang="zh-CN" baseline="0" dirty="0"/>
              <a:t>) The initial model parameters are unstable, and it is not reliable to estimate latent variables H with them; </a:t>
            </a:r>
          </a:p>
          <a:p>
            <a:pPr marL="914400" lvl="1" indent="-457200">
              <a:spcBef>
                <a:spcPct val="20000"/>
              </a:spcBef>
              <a:buNone/>
            </a:pPr>
            <a:r>
              <a:rPr lang="en-US" altLang="zh-CN" baseline="0" dirty="0"/>
              <a:t>      (ii) The training efficiency can be improved without considering the latent variables.</a:t>
            </a:r>
          </a:p>
          <a:p>
            <a:pPr marL="914400" lvl="1" indent="-457200">
              <a:spcBef>
                <a:spcPct val="20000"/>
              </a:spcBef>
              <a:buNone/>
            </a:pPr>
            <a:r>
              <a:rPr lang="en-US" altLang="zh-CN" sz="1200" baseline="0" dirty="0"/>
              <a:t>c) </a:t>
            </a:r>
            <a:r>
              <a:rPr lang="en-US" altLang="zh-CN" sz="1200" dirty="0"/>
              <a:t>Apply standard back propagation to learn parameters.</a:t>
            </a:r>
          </a:p>
          <a:p>
            <a:pPr marL="914400" lvl="1" indent="-457200">
              <a:spcBef>
                <a:spcPct val="20000"/>
              </a:spcBef>
              <a:buNone/>
            </a:pPr>
            <a:r>
              <a:rPr lang="en-US" altLang="zh-CN" sz="1200" dirty="0"/>
              <a:t>d) Initialize our model with</a:t>
            </a:r>
            <a:r>
              <a:rPr lang="en-US" altLang="zh-CN" sz="1200" baseline="0" dirty="0"/>
              <a:t> the learned parameters of the </a:t>
            </a:r>
            <a:r>
              <a:rPr lang="en-US" altLang="zh-CN" sz="1200" baseline="0" dirty="0" err="1"/>
              <a:t>convolutional</a:t>
            </a:r>
            <a:r>
              <a:rPr lang="en-US" altLang="zh-CN" sz="1200" baseline="0" dirty="0"/>
              <a:t> layers. (</a:t>
            </a:r>
            <a:r>
              <a:rPr lang="en-US" altLang="zh-CN" sz="1200" dirty="0"/>
              <a:t>gray and depth channels share the learned parameters for the first 3D CNN layer. i.e.,</a:t>
            </a:r>
            <a:r>
              <a:rPr lang="en-US" altLang="zh-CN" sz="1200" baseline="0" dirty="0"/>
              <a:t> we enable gray channel of first 3D CNN layer only during 2D videos for pre-training. After that, we duplicate learned parameters of the gray channel to depth channel.</a:t>
            </a:r>
            <a:r>
              <a:rPr lang="en-US" altLang="zh-CN" sz="1200" dirty="0"/>
              <a:t>)</a:t>
            </a:r>
          </a:p>
          <a:p>
            <a:pPr marL="685800" lvl="1" indent="-228600">
              <a:buNone/>
            </a:pPr>
            <a:endParaRPr lang="en-US" altLang="zh-CN" baseline="0" dirty="0"/>
          </a:p>
        </p:txBody>
      </p:sp>
      <p:sp>
        <p:nvSpPr>
          <p:cNvPr id="4" name="灯片编号占位符 3"/>
          <p:cNvSpPr>
            <a:spLocks noGrp="1"/>
          </p:cNvSpPr>
          <p:nvPr>
            <p:ph type="sldNum" sz="quarter" idx="10"/>
          </p:nvPr>
        </p:nvSpPr>
        <p:spPr/>
        <p:txBody>
          <a:bodyPr/>
          <a:lstStyle/>
          <a:p>
            <a:fld id="{055D7EC4-7295-4F1F-BA80-82EE1DE9C35C}" type="slidenum">
              <a:rPr lang="en-SG" smtClean="0"/>
              <a:pPr/>
              <a:t>30</a:t>
            </a:fld>
            <a:endParaRPr lang="en-SG"/>
          </a:p>
        </p:txBody>
      </p:sp>
    </p:spTree>
    <p:extLst>
      <p:ext uri="{BB962C8B-B14F-4D97-AF65-F5344CB8AC3E}">
        <p14:creationId xmlns:p14="http://schemas.microsoft.com/office/powerpoint/2010/main" val="3690321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55D7EC4-7295-4F1F-BA80-82EE1DE9C35C}" type="slidenum">
              <a:rPr lang="en-SG" smtClean="0"/>
              <a:pPr/>
              <a:t>31</a:t>
            </a:fld>
            <a:endParaRPr lang="en-SG"/>
          </a:p>
        </p:txBody>
      </p:sp>
    </p:spTree>
    <p:extLst>
      <p:ext uri="{BB962C8B-B14F-4D97-AF65-F5344CB8AC3E}">
        <p14:creationId xmlns:p14="http://schemas.microsoft.com/office/powerpoint/2010/main" val="1066706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28600" indent="-228600">
              <a:buNone/>
            </a:pPr>
            <a:r>
              <a:rPr lang="en-US" altLang="zh-CN" dirty="0"/>
              <a:t>OA is</a:t>
            </a:r>
            <a:r>
              <a:rPr lang="en-US" altLang="zh-CN" baseline="0" dirty="0"/>
              <a:t> </a:t>
            </a:r>
            <a:r>
              <a:rPr lang="en-US" altLang="zh-CN" dirty="0"/>
              <a:t>nearly </a:t>
            </a:r>
            <a:r>
              <a:rPr lang="en-US" altLang="zh-CN" sz="1200" dirty="0"/>
              <a:t>ten times larger than CAD-120.</a:t>
            </a:r>
            <a:r>
              <a:rPr lang="en-US" altLang="zh-CN" dirty="0"/>
              <a:t> </a:t>
            </a:r>
          </a:p>
          <a:p>
            <a:pPr marL="228600" indent="-228600">
              <a:buAutoNum type="arabicParenR"/>
            </a:pPr>
            <a:endParaRPr lang="en-US" altLang="zh-CN" dirty="0"/>
          </a:p>
          <a:p>
            <a:r>
              <a:rPr lang="en-US" altLang="zh-CN" dirty="0"/>
              <a:t>1) The experiments are executed on a desktop with an Intel i7 3.7GHz CPU, 8GB RAM and GTX TITAN GPU. The source is in python</a:t>
            </a:r>
            <a:r>
              <a:rPr lang="en-US" altLang="zh-CN" baseline="0" dirty="0"/>
              <a:t> with </a:t>
            </a:r>
            <a:r>
              <a:rPr lang="en-US" altLang="zh-CN" baseline="0" dirty="0" err="1"/>
              <a:t>theano</a:t>
            </a:r>
            <a:r>
              <a:rPr lang="en-US" altLang="zh-CN" baseline="0" dirty="0"/>
              <a:t> library.</a:t>
            </a:r>
            <a:endParaRPr lang="en-US" altLang="zh-CN" dirty="0"/>
          </a:p>
          <a:p>
            <a:endParaRPr lang="en-US" altLang="zh-CN" dirty="0"/>
          </a:p>
          <a:p>
            <a:r>
              <a:rPr lang="en-US" altLang="zh-CN" dirty="0"/>
              <a:t>2) For</a:t>
            </a:r>
            <a:r>
              <a:rPr lang="en-US" altLang="zh-CN" baseline="0" dirty="0"/>
              <a:t> </a:t>
            </a:r>
            <a:r>
              <a:rPr lang="en-US" altLang="zh-CN" dirty="0"/>
              <a:t>model learning, we set the learning rate as 0.002 for applying the stochastic gradient descent algorithm.</a:t>
            </a:r>
          </a:p>
          <a:p>
            <a:endParaRPr lang="en-US" altLang="zh-CN" dirty="0"/>
          </a:p>
          <a:p>
            <a:r>
              <a:rPr lang="en-US" altLang="zh-CN" dirty="0"/>
              <a:t>3) The training times of one fold are 2 hours for CAD-120 (including 120</a:t>
            </a:r>
            <a:r>
              <a:rPr lang="en-US" altLang="zh-CN" baseline="0" dirty="0"/>
              <a:t> </a:t>
            </a:r>
            <a:r>
              <a:rPr lang="en-US" altLang="zh-CN" dirty="0"/>
              <a:t>videos and occupying 0.2GB), 5 hours for OA1(including 600 videos and occupying 1.0GB), and 5 hours for OA2 (including 580 videos and occupying 0.9GB) dataset, respectively.</a:t>
            </a:r>
          </a:p>
          <a:p>
            <a:endParaRPr lang="en-US" altLang="zh-CN" dirty="0"/>
          </a:p>
          <a:p>
            <a:r>
              <a:rPr lang="en-US" altLang="zh-CN" dirty="0"/>
              <a:t>4) Due</a:t>
            </a:r>
            <a:r>
              <a:rPr lang="en-US" altLang="zh-CN" baseline="0" dirty="0"/>
              <a:t> to small training sample, CAD120 only has 120 long videos. We obtain many training videos by sampling the long video with equal stride. For instance, we divide one given video with 90 frames into three small videos with 30 frames via a stride of 3 sampling. </a:t>
            </a:r>
            <a:endParaRPr lang="zh-CN" altLang="en-US" dirty="0"/>
          </a:p>
          <a:p>
            <a:pPr marL="228600" indent="-228600">
              <a:buAutoNum type="arabicParenR"/>
            </a:pPr>
            <a:endParaRPr lang="zh-CN" altLang="en-US" dirty="0"/>
          </a:p>
        </p:txBody>
      </p:sp>
      <p:sp>
        <p:nvSpPr>
          <p:cNvPr id="4" name="灯片编号占位符 3"/>
          <p:cNvSpPr>
            <a:spLocks noGrp="1"/>
          </p:cNvSpPr>
          <p:nvPr>
            <p:ph type="sldNum" sz="quarter" idx="10"/>
          </p:nvPr>
        </p:nvSpPr>
        <p:spPr/>
        <p:txBody>
          <a:bodyPr/>
          <a:lstStyle/>
          <a:p>
            <a:fld id="{055D7EC4-7295-4F1F-BA80-82EE1DE9C35C}" type="slidenum">
              <a:rPr lang="en-SG" smtClean="0"/>
              <a:pPr/>
              <a:t>33</a:t>
            </a:fld>
            <a:endParaRPr lang="en-SG"/>
          </a:p>
        </p:txBody>
      </p:sp>
    </p:spTree>
    <p:extLst>
      <p:ext uri="{BB962C8B-B14F-4D97-AF65-F5344CB8AC3E}">
        <p14:creationId xmlns:p14="http://schemas.microsoft.com/office/powerpoint/2010/main" val="195293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11050"/>
            <a:ext cx="8382000" cy="1938992"/>
          </a:xfrm>
          <a:prstGeom prst="rect">
            <a:avLst/>
          </a:prstGeom>
          <a:noFill/>
        </p:spPr>
        <p:txBody>
          <a:bodyPr wrap="square">
            <a:spAutoFit/>
          </a:bodyPr>
          <a:lstStyle/>
          <a:p>
            <a:pPr algn="ctr" fontAlgn="auto">
              <a:spcBef>
                <a:spcPts val="0"/>
              </a:spcBef>
              <a:spcAft>
                <a:spcPts val="0"/>
              </a:spcAft>
              <a:defRPr/>
            </a:pPr>
            <a:r>
              <a:rPr lang="en-US" sz="4000" b="1" dirty="0">
                <a:solidFill>
                  <a:srgbClr val="A20000"/>
                </a:solidFill>
                <a:effectLst>
                  <a:outerShdw blurRad="50800" dist="38100" dir="2700000" algn="tl" rotWithShape="0">
                    <a:prstClr val="black">
                      <a:alpha val="40000"/>
                    </a:prstClr>
                  </a:outerShdw>
                </a:effectLst>
                <a:latin typeface="Calisto MT" pitchFamily="18" charset="0"/>
                <a:ea typeface="+mj-ea"/>
                <a:cs typeface="+mj-cs"/>
              </a:rPr>
              <a:t>Deep Reconfigurable Models with Radius-Margin Bound for </a:t>
            </a:r>
          </a:p>
          <a:p>
            <a:pPr algn="ctr" fontAlgn="auto">
              <a:spcBef>
                <a:spcPts val="0"/>
              </a:spcBef>
              <a:spcAft>
                <a:spcPts val="0"/>
              </a:spcAft>
              <a:defRPr/>
            </a:pPr>
            <a:r>
              <a:rPr lang="en-US" sz="4000" b="1" dirty="0">
                <a:solidFill>
                  <a:srgbClr val="A20000"/>
                </a:solidFill>
                <a:effectLst>
                  <a:outerShdw blurRad="50800" dist="38100" dir="2700000" algn="tl" rotWithShape="0">
                    <a:prstClr val="black">
                      <a:alpha val="40000"/>
                    </a:prstClr>
                  </a:outerShdw>
                </a:effectLst>
                <a:latin typeface="Calisto MT" pitchFamily="18" charset="0"/>
                <a:ea typeface="+mj-ea"/>
                <a:cs typeface="+mj-cs"/>
              </a:rPr>
              <a:t>3D Human Activity Recognition</a:t>
            </a:r>
            <a:endParaRPr lang="en-US" altLang="zh-CN" sz="4000" b="1" dirty="0">
              <a:solidFill>
                <a:srgbClr val="A20000"/>
              </a:solidFill>
              <a:effectLst>
                <a:outerShdw blurRad="50800" dist="38100" dir="2700000" algn="tl" rotWithShape="0">
                  <a:prstClr val="black">
                    <a:alpha val="40000"/>
                  </a:prstClr>
                </a:outerShdw>
              </a:effectLst>
              <a:latin typeface="Calisto MT" pitchFamily="18" charset="0"/>
              <a:ea typeface="+mj-ea"/>
              <a:cs typeface="+mj-cs"/>
            </a:endParaRPr>
          </a:p>
        </p:txBody>
      </p:sp>
    </p:spTree>
    <p:extLst>
      <p:ext uri="{BB962C8B-B14F-4D97-AF65-F5344CB8AC3E}">
        <p14:creationId xmlns:p14="http://schemas.microsoft.com/office/powerpoint/2010/main" val="1543015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5" y="231495"/>
            <a:ext cx="6564645" cy="935665"/>
          </a:xfrm>
        </p:spPr>
        <p:txBody>
          <a:bodyPr/>
          <a:lstStyle/>
          <a:p>
            <a:r>
              <a:rPr lang="en-US" dirty="0"/>
              <a:t>Relational Pose Feature</a:t>
            </a:r>
          </a:p>
        </p:txBody>
      </p:sp>
      <p:sp>
        <p:nvSpPr>
          <p:cNvPr id="5" name="Content Placeholder 2"/>
          <p:cNvSpPr>
            <a:spLocks noGrp="1"/>
          </p:cNvSpPr>
          <p:nvPr>
            <p:ph idx="4294967295"/>
          </p:nvPr>
        </p:nvSpPr>
        <p:spPr>
          <a:xfrm>
            <a:off x="0" y="1281112"/>
            <a:ext cx="8913812" cy="4281488"/>
          </a:xfrm>
        </p:spPr>
        <p:txBody>
          <a:bodyPr>
            <a:normAutofit/>
          </a:bodyPr>
          <a:lstStyle/>
          <a:p>
            <a:r>
              <a:rPr lang="en-US" sz="2400" b="1" dirty="0"/>
              <a:t>Feature</a:t>
            </a:r>
            <a:r>
              <a:rPr lang="en-US" sz="2400" dirty="0"/>
              <a:t>: </a:t>
            </a:r>
            <a:r>
              <a:rPr lang="en-US" sz="2400" dirty="0" err="1"/>
              <a:t>Spatio</a:t>
            </a:r>
            <a:r>
              <a:rPr lang="en-US" sz="2400" dirty="0"/>
              <a:t>-temporal relation between joints, e.g., </a:t>
            </a:r>
            <a:br>
              <a:rPr lang="en-US" sz="2400" dirty="0"/>
            </a:br>
            <a:r>
              <a:rPr lang="en-US" sz="2400" dirty="0"/>
              <a:t>  </a:t>
            </a:r>
          </a:p>
          <a:p>
            <a:r>
              <a:rPr lang="en-US" sz="2400" b="1" dirty="0"/>
              <a:t>Classifier</a:t>
            </a:r>
            <a:r>
              <a:rPr lang="en-US" sz="2400" dirty="0"/>
              <a:t>: Classification and regression forest for action recognition</a:t>
            </a:r>
          </a:p>
          <a:p>
            <a:pPr marL="0" indent="0">
              <a:buNone/>
            </a:pPr>
            <a:r>
              <a:rPr lang="en-US" sz="2400" dirty="0"/>
              <a:t> </a:t>
            </a:r>
          </a:p>
        </p:txBody>
      </p:sp>
      <p:sp>
        <p:nvSpPr>
          <p:cNvPr id="6" name="Rectangle 6"/>
          <p:cNvSpPr/>
          <p:nvPr/>
        </p:nvSpPr>
        <p:spPr>
          <a:xfrm>
            <a:off x="230187" y="5663297"/>
            <a:ext cx="8683625" cy="923330"/>
          </a:xfrm>
          <a:prstGeom prst="rect">
            <a:avLst/>
          </a:prstGeom>
        </p:spPr>
        <p:txBody>
          <a:bodyPr wrap="square">
            <a:spAutoFit/>
          </a:bodyPr>
          <a:lstStyle/>
          <a:p>
            <a:r>
              <a:rPr lang="en-US" dirty="0">
                <a:solidFill>
                  <a:srgbClr val="7DA7D9"/>
                </a:solidFill>
              </a:rPr>
              <a:t>[ A. Yao et al. </a:t>
            </a:r>
            <a:r>
              <a:rPr lang="en-US" b="1" dirty="0">
                <a:solidFill>
                  <a:srgbClr val="7DA7D9"/>
                </a:solidFill>
              </a:rPr>
              <a:t>Does human action recognition benefit from pose estimation? </a:t>
            </a:r>
            <a:r>
              <a:rPr lang="en-US" dirty="0">
                <a:solidFill>
                  <a:srgbClr val="7DA7D9"/>
                </a:solidFill>
              </a:rPr>
              <a:t>BMVC 2011 ]</a:t>
            </a:r>
          </a:p>
          <a:p>
            <a:r>
              <a:rPr lang="en-US" dirty="0">
                <a:solidFill>
                  <a:srgbClr val="7DA7D9"/>
                </a:solidFill>
              </a:rPr>
              <a:t>[ A. Yao et al</a:t>
            </a:r>
            <a:r>
              <a:rPr lang="en-US" b="1" dirty="0">
                <a:solidFill>
                  <a:srgbClr val="7DA7D9"/>
                </a:solidFill>
              </a:rPr>
              <a:t>. Coupled action recognition and pose estimation from multiple views. </a:t>
            </a:r>
            <a:r>
              <a:rPr lang="en-US" dirty="0">
                <a:solidFill>
                  <a:srgbClr val="7DA7D9"/>
                </a:solidFill>
              </a:rPr>
              <a:t>IJCV 2012 ]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48000"/>
            <a:ext cx="9144000" cy="206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1695450"/>
            <a:ext cx="30670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94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4755" y="969335"/>
            <a:ext cx="6564645" cy="935665"/>
          </a:xfrm>
        </p:spPr>
        <p:txBody>
          <a:bodyPr>
            <a:normAutofit/>
          </a:bodyPr>
          <a:lstStyle/>
          <a:p>
            <a:r>
              <a:rPr lang="en-US" sz="4000" dirty="0"/>
              <a:t>Silhouette (</a:t>
            </a:r>
            <a:r>
              <a:rPr lang="zh-CN" altLang="en-US" sz="4000" dirty="0"/>
              <a:t>轮廓</a:t>
            </a:r>
            <a:r>
              <a:rPr lang="en-US" sz="4000" dirty="0"/>
              <a:t>) Posture</a:t>
            </a:r>
          </a:p>
        </p:txBody>
      </p:sp>
      <p:sp>
        <p:nvSpPr>
          <p:cNvPr id="6" name="Content Placeholder 2"/>
          <p:cNvSpPr>
            <a:spLocks noGrp="1"/>
          </p:cNvSpPr>
          <p:nvPr>
            <p:ph idx="4294967295"/>
          </p:nvPr>
        </p:nvSpPr>
        <p:spPr>
          <a:xfrm>
            <a:off x="0" y="1844675"/>
            <a:ext cx="4572000" cy="4281488"/>
          </a:xfrm>
        </p:spPr>
        <p:txBody>
          <a:bodyPr>
            <a:normAutofit/>
          </a:bodyPr>
          <a:lstStyle/>
          <a:p>
            <a:r>
              <a:rPr lang="en-US" sz="2400" dirty="0"/>
              <a:t>Project depth maps</a:t>
            </a:r>
          </a:p>
          <a:p>
            <a:r>
              <a:rPr lang="en-US" sz="2400" dirty="0"/>
              <a:t>Select 3D points as pose representation</a:t>
            </a:r>
          </a:p>
          <a:p>
            <a:r>
              <a:rPr lang="en-US" sz="2400" dirty="0"/>
              <a:t>Gaussian Mixture Model to model spatial locations of points </a:t>
            </a:r>
          </a:p>
          <a:p>
            <a:r>
              <a:rPr lang="en-US" sz="2400" dirty="0"/>
              <a:t>Action Graph:</a:t>
            </a:r>
            <a:r>
              <a:rPr lang="en-US" sz="2000" dirty="0"/>
              <a:t> </a:t>
            </a:r>
          </a:p>
        </p:txBody>
      </p:sp>
      <p:sp>
        <p:nvSpPr>
          <p:cNvPr id="7" name="TextBox 32"/>
          <p:cNvSpPr txBox="1"/>
          <p:nvPr/>
        </p:nvSpPr>
        <p:spPr>
          <a:xfrm>
            <a:off x="272256" y="6400800"/>
            <a:ext cx="8599488" cy="369332"/>
          </a:xfrm>
          <a:prstGeom prst="rect">
            <a:avLst/>
          </a:prstGeom>
          <a:noFill/>
        </p:spPr>
        <p:txBody>
          <a:bodyPr wrap="square" rtlCol="0">
            <a:spAutoFit/>
          </a:bodyPr>
          <a:lstStyle/>
          <a:p>
            <a:pPr algn="ctr"/>
            <a:r>
              <a:rPr lang="en-US" dirty="0">
                <a:solidFill>
                  <a:srgbClr val="7DA7D9"/>
                </a:solidFill>
              </a:rPr>
              <a:t>[ W. Li et al. </a:t>
            </a:r>
            <a:r>
              <a:rPr lang="en-US" b="1" dirty="0">
                <a:solidFill>
                  <a:srgbClr val="7DA7D9"/>
                </a:solidFill>
              </a:rPr>
              <a:t>Action recognition based on a bag of 3d points. </a:t>
            </a:r>
            <a:r>
              <a:rPr lang="en-US" dirty="0">
                <a:solidFill>
                  <a:srgbClr val="7DA7D9"/>
                </a:solidFill>
              </a:rPr>
              <a:t>HAU3D 2010 ]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875" y="1844675"/>
            <a:ext cx="4640630" cy="401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512" y="4425536"/>
            <a:ext cx="3277590" cy="1687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a:xfrm>
            <a:off x="1295400" y="76200"/>
            <a:ext cx="6564645" cy="93566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Depth Map as Feature</a:t>
            </a:r>
          </a:p>
        </p:txBody>
      </p:sp>
    </p:spTree>
    <p:extLst>
      <p:ext uri="{BB962C8B-B14F-4D97-AF65-F5344CB8AC3E}">
        <p14:creationId xmlns:p14="http://schemas.microsoft.com/office/powerpoint/2010/main" val="5667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5" y="231495"/>
            <a:ext cx="6564645" cy="935665"/>
          </a:xfrm>
        </p:spPr>
        <p:txBody>
          <a:bodyPr/>
          <a:lstStyle/>
          <a:p>
            <a:r>
              <a:rPr lang="en-US" dirty="0"/>
              <a:t>Depth Motion Maps</a:t>
            </a:r>
          </a:p>
        </p:txBody>
      </p:sp>
      <p:sp>
        <p:nvSpPr>
          <p:cNvPr id="5" name="Content Placeholder 2"/>
          <p:cNvSpPr>
            <a:spLocks noGrp="1"/>
          </p:cNvSpPr>
          <p:nvPr>
            <p:ph idx="4294967295"/>
          </p:nvPr>
        </p:nvSpPr>
        <p:spPr>
          <a:xfrm>
            <a:off x="0" y="1844675"/>
            <a:ext cx="4106188" cy="4281488"/>
          </a:xfrm>
        </p:spPr>
        <p:txBody>
          <a:bodyPr>
            <a:normAutofit/>
          </a:bodyPr>
          <a:lstStyle/>
          <a:p>
            <a:r>
              <a:rPr lang="en-US" sz="2400" dirty="0"/>
              <a:t>Project depth maps and compute differences: </a:t>
            </a:r>
          </a:p>
          <a:p>
            <a:endParaRPr lang="en-US" sz="2400" dirty="0"/>
          </a:p>
          <a:p>
            <a:endParaRPr lang="en-US" sz="2400" dirty="0"/>
          </a:p>
          <a:p>
            <a:r>
              <a:rPr lang="en-US" sz="2400" dirty="0"/>
              <a:t>HOG + SVM</a:t>
            </a:r>
          </a:p>
        </p:txBody>
      </p:sp>
      <p:sp>
        <p:nvSpPr>
          <p:cNvPr id="6" name="TextBox 7"/>
          <p:cNvSpPr txBox="1"/>
          <p:nvPr/>
        </p:nvSpPr>
        <p:spPr>
          <a:xfrm>
            <a:off x="1543792" y="5987553"/>
            <a:ext cx="6056416" cy="646331"/>
          </a:xfrm>
          <a:prstGeom prst="rect">
            <a:avLst/>
          </a:prstGeom>
          <a:noFill/>
        </p:spPr>
        <p:txBody>
          <a:bodyPr wrap="square" rtlCol="0">
            <a:spAutoFit/>
          </a:bodyPr>
          <a:lstStyle/>
          <a:p>
            <a:pPr algn="ctr"/>
            <a:r>
              <a:rPr lang="en-US" dirty="0">
                <a:solidFill>
                  <a:srgbClr val="7DA7D9"/>
                </a:solidFill>
              </a:rPr>
              <a:t>[ X. Yang et al. </a:t>
            </a:r>
            <a:r>
              <a:rPr lang="en-US" b="1" dirty="0">
                <a:solidFill>
                  <a:srgbClr val="7DA7D9"/>
                </a:solidFill>
              </a:rPr>
              <a:t>Recognizing actions using depth motion maps-based histograms of oriented gradients.  </a:t>
            </a:r>
            <a:r>
              <a:rPr lang="en-US" dirty="0">
                <a:solidFill>
                  <a:srgbClr val="7DA7D9"/>
                </a:solidFill>
              </a:rPr>
              <a:t>ICM 2012 ]</a:t>
            </a:r>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6188" y="1591373"/>
            <a:ext cx="5037812" cy="4396180"/>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438" y="2724150"/>
            <a:ext cx="29527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633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5" y="231495"/>
            <a:ext cx="6564645" cy="935665"/>
          </a:xfrm>
        </p:spPr>
        <p:txBody>
          <a:bodyPr/>
          <a:lstStyle/>
          <a:p>
            <a:r>
              <a:rPr lang="en-US" sz="4000" dirty="0"/>
              <a:t>Space-Time</a:t>
            </a:r>
            <a:r>
              <a:rPr lang="en-US" sz="3600" dirty="0"/>
              <a:t> Occupancy Patterns</a:t>
            </a:r>
          </a:p>
        </p:txBody>
      </p:sp>
      <p:sp>
        <p:nvSpPr>
          <p:cNvPr id="5" name="Content Placeholder 2"/>
          <p:cNvSpPr>
            <a:spLocks noGrp="1"/>
          </p:cNvSpPr>
          <p:nvPr>
            <p:ph idx="4294967295"/>
          </p:nvPr>
        </p:nvSpPr>
        <p:spPr>
          <a:xfrm>
            <a:off x="0" y="1219200"/>
            <a:ext cx="8237538" cy="4281488"/>
          </a:xfrm>
        </p:spPr>
        <p:txBody>
          <a:bodyPr>
            <a:normAutofit/>
          </a:bodyPr>
          <a:lstStyle/>
          <a:p>
            <a:r>
              <a:rPr lang="en-US" sz="2400" dirty="0"/>
              <a:t>Silhouettes are sensitive to occlusion and noise</a:t>
            </a:r>
          </a:p>
          <a:p>
            <a:r>
              <a:rPr lang="en-US" sz="2400" dirty="0"/>
              <a:t>Clip (5 frames) as 4D </a:t>
            </a:r>
            <a:r>
              <a:rPr lang="en-US" sz="2400" dirty="0" err="1"/>
              <a:t>spatio</a:t>
            </a:r>
            <a:r>
              <a:rPr lang="en-US" sz="2400" dirty="0"/>
              <a:t>-temporal grid </a:t>
            </a:r>
          </a:p>
          <a:p>
            <a:r>
              <a:rPr lang="en-US" sz="2400" dirty="0"/>
              <a:t>Feature vector: Number of points per cell</a:t>
            </a:r>
          </a:p>
        </p:txBody>
      </p:sp>
      <p:sp>
        <p:nvSpPr>
          <p:cNvPr id="6" name="TextBox 7"/>
          <p:cNvSpPr txBox="1"/>
          <p:nvPr/>
        </p:nvSpPr>
        <p:spPr>
          <a:xfrm>
            <a:off x="1395350" y="5999429"/>
            <a:ext cx="6353299" cy="646331"/>
          </a:xfrm>
          <a:prstGeom prst="rect">
            <a:avLst/>
          </a:prstGeom>
          <a:noFill/>
        </p:spPr>
        <p:txBody>
          <a:bodyPr wrap="square" rtlCol="0">
            <a:spAutoFit/>
          </a:bodyPr>
          <a:lstStyle/>
          <a:p>
            <a:pPr algn="ctr"/>
            <a:r>
              <a:rPr lang="en-US" dirty="0">
                <a:solidFill>
                  <a:srgbClr val="7DA7D9"/>
                </a:solidFill>
              </a:rPr>
              <a:t>[ A. Vieira et al. </a:t>
            </a:r>
            <a:r>
              <a:rPr lang="en-US" b="1" dirty="0">
                <a:solidFill>
                  <a:srgbClr val="7DA7D9"/>
                </a:solidFill>
              </a:rPr>
              <a:t>STOP: Space-Time Occupancy Patterns for 3D Action Recognition from Depth Map Sequences. </a:t>
            </a:r>
            <a:r>
              <a:rPr lang="en-US" dirty="0">
                <a:solidFill>
                  <a:srgbClr val="7DA7D9"/>
                </a:solidFill>
              </a:rPr>
              <a:t>LNCS 2012 ]</a:t>
            </a:r>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04" y="2819400"/>
            <a:ext cx="8284191" cy="3090757"/>
          </a:xfrm>
          <a:prstGeom prst="rect">
            <a:avLst/>
          </a:prstGeom>
        </p:spPr>
      </p:pic>
    </p:spTree>
    <p:extLst>
      <p:ext uri="{BB962C8B-B14F-4D97-AF65-F5344CB8AC3E}">
        <p14:creationId xmlns:p14="http://schemas.microsoft.com/office/powerpoint/2010/main" val="816417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64"/>
          <a:stretch/>
        </p:blipFill>
        <p:spPr>
          <a:xfrm>
            <a:off x="5583181" y="1844675"/>
            <a:ext cx="3560819" cy="4309129"/>
          </a:xfrm>
          <a:prstGeom prst="rect">
            <a:avLst/>
          </a:prstGeom>
        </p:spPr>
      </p:pic>
      <p:sp>
        <p:nvSpPr>
          <p:cNvPr id="5" name="Title 1"/>
          <p:cNvSpPr>
            <a:spLocks noGrp="1"/>
          </p:cNvSpPr>
          <p:nvPr>
            <p:ph type="title"/>
          </p:nvPr>
        </p:nvSpPr>
        <p:spPr>
          <a:xfrm>
            <a:off x="250825" y="231495"/>
            <a:ext cx="6564645" cy="935665"/>
          </a:xfrm>
        </p:spPr>
        <p:txBody>
          <a:bodyPr>
            <a:normAutofit fontScale="90000"/>
          </a:bodyPr>
          <a:lstStyle/>
          <a:p>
            <a:r>
              <a:rPr lang="en-US" dirty="0"/>
              <a:t>Random Occupancy Patterns</a:t>
            </a:r>
          </a:p>
        </p:txBody>
      </p:sp>
      <p:sp>
        <p:nvSpPr>
          <p:cNvPr id="6" name="Content Placeholder 2"/>
          <p:cNvSpPr>
            <a:spLocks noGrp="1"/>
          </p:cNvSpPr>
          <p:nvPr>
            <p:ph idx="4294967295"/>
          </p:nvPr>
        </p:nvSpPr>
        <p:spPr>
          <a:xfrm>
            <a:off x="0" y="1844675"/>
            <a:ext cx="5583181" cy="4281488"/>
          </a:xfrm>
        </p:spPr>
        <p:txBody>
          <a:bodyPr>
            <a:normAutofit/>
          </a:bodyPr>
          <a:lstStyle/>
          <a:p>
            <a:r>
              <a:rPr lang="en-US" sz="2400" dirty="0"/>
              <a:t>Compute occupancy patterns from </a:t>
            </a:r>
            <a:r>
              <a:rPr lang="en-US" sz="2400" dirty="0" err="1"/>
              <a:t>spatio</a:t>
            </a:r>
            <a:r>
              <a:rPr lang="en-US" sz="2400" dirty="0"/>
              <a:t>-temporal </a:t>
            </a:r>
            <a:r>
              <a:rPr lang="en-US" sz="2400" dirty="0" err="1"/>
              <a:t>subvolumes</a:t>
            </a:r>
            <a:endParaRPr lang="en-US" sz="2400" dirty="0"/>
          </a:p>
          <a:p>
            <a:r>
              <a:rPr lang="en-US" sz="2400" dirty="0"/>
              <a:t>Select </a:t>
            </a:r>
            <a:r>
              <a:rPr lang="en-US" sz="2400" dirty="0" err="1"/>
              <a:t>subvolumes</a:t>
            </a:r>
            <a:r>
              <a:rPr lang="en-US" sz="2400" dirty="0"/>
              <a:t> based on Within-class scatter matrix (S</a:t>
            </a:r>
            <a:r>
              <a:rPr lang="en-US" sz="2400" baseline="-25000" dirty="0"/>
              <a:t>W</a:t>
            </a:r>
            <a:r>
              <a:rPr lang="en-US" sz="2400" dirty="0"/>
              <a:t>) and  Between-class scatter matrix (S</a:t>
            </a:r>
            <a:r>
              <a:rPr lang="en-US" sz="2400" baseline="-25000" dirty="0"/>
              <a:t>B</a:t>
            </a:r>
            <a:r>
              <a:rPr lang="en-US" sz="2400" dirty="0"/>
              <a:t>):</a:t>
            </a:r>
          </a:p>
          <a:p>
            <a:endParaRPr lang="en-US" sz="2400" dirty="0"/>
          </a:p>
          <a:p>
            <a:endParaRPr lang="en-US" sz="2400" dirty="0"/>
          </a:p>
          <a:p>
            <a:endParaRPr lang="en-US" sz="2400" dirty="0"/>
          </a:p>
          <a:p>
            <a:endParaRPr lang="en-US" sz="2400" dirty="0"/>
          </a:p>
          <a:p>
            <a:r>
              <a:rPr lang="en-US" sz="2400" dirty="0"/>
              <a:t>Sparse coding + SVM</a:t>
            </a:r>
          </a:p>
        </p:txBody>
      </p:sp>
      <p:sp>
        <p:nvSpPr>
          <p:cNvPr id="7" name="TextBox 7"/>
          <p:cNvSpPr txBox="1"/>
          <p:nvPr/>
        </p:nvSpPr>
        <p:spPr>
          <a:xfrm>
            <a:off x="-1" y="6153804"/>
            <a:ext cx="9129505" cy="369332"/>
          </a:xfrm>
          <a:prstGeom prst="rect">
            <a:avLst/>
          </a:prstGeom>
          <a:noFill/>
        </p:spPr>
        <p:txBody>
          <a:bodyPr wrap="square" rtlCol="0">
            <a:spAutoFit/>
          </a:bodyPr>
          <a:lstStyle/>
          <a:p>
            <a:pPr algn="ctr"/>
            <a:r>
              <a:rPr lang="en-US" dirty="0">
                <a:solidFill>
                  <a:srgbClr val="7DA7D9"/>
                </a:solidFill>
              </a:rPr>
              <a:t>[ J. Wang et al</a:t>
            </a:r>
            <a:r>
              <a:rPr lang="en-US" b="1" dirty="0">
                <a:solidFill>
                  <a:srgbClr val="7DA7D9"/>
                </a:solidFill>
              </a:rPr>
              <a:t>. Robust 3d action recognition with random occupancy patterns. </a:t>
            </a:r>
            <a:r>
              <a:rPr lang="en-US" dirty="0">
                <a:solidFill>
                  <a:srgbClr val="7DA7D9"/>
                </a:solidFill>
              </a:rPr>
              <a:t>ECCV 2012 ]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482" y="3901786"/>
            <a:ext cx="125730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682" y="4627269"/>
            <a:ext cx="41529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9582" y="5115816"/>
            <a:ext cx="34671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4"/>
          <p:cNvSpPr/>
          <p:nvPr/>
        </p:nvSpPr>
        <p:spPr>
          <a:xfrm>
            <a:off x="5583181" y="3190875"/>
            <a:ext cx="3465569" cy="298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
          <p:cNvSpPr/>
          <p:nvPr/>
        </p:nvSpPr>
        <p:spPr>
          <a:xfrm>
            <a:off x="5583181" y="4201823"/>
            <a:ext cx="3465569" cy="195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5" y="231495"/>
            <a:ext cx="6564645" cy="935665"/>
          </a:xfrm>
        </p:spPr>
        <p:txBody>
          <a:bodyPr/>
          <a:lstStyle/>
          <a:p>
            <a:r>
              <a:rPr lang="en-US" sz="3600" dirty="0"/>
              <a:t>Histogram of 4D Surface </a:t>
            </a:r>
            <a:r>
              <a:rPr lang="en-US" sz="3600" dirty="0" err="1"/>
              <a:t>Normals</a:t>
            </a:r>
            <a:endParaRPr lang="en-US" sz="3600" dirty="0"/>
          </a:p>
        </p:txBody>
      </p:sp>
      <p:sp>
        <p:nvSpPr>
          <p:cNvPr id="5" name="Content Placeholder 2"/>
          <p:cNvSpPr>
            <a:spLocks noGrp="1"/>
          </p:cNvSpPr>
          <p:nvPr>
            <p:ph idx="4294967295"/>
          </p:nvPr>
        </p:nvSpPr>
        <p:spPr>
          <a:xfrm>
            <a:off x="0" y="1844675"/>
            <a:ext cx="8237538" cy="4281488"/>
          </a:xfrm>
        </p:spPr>
        <p:txBody>
          <a:bodyPr>
            <a:normAutofit/>
          </a:bodyPr>
          <a:lstStyle/>
          <a:p>
            <a:r>
              <a:rPr lang="en-US" sz="2400" dirty="0"/>
              <a:t>Surface </a:t>
            </a:r>
            <a:r>
              <a:rPr lang="en-US" sz="2400" dirty="0" err="1"/>
              <a:t>normals</a:t>
            </a:r>
            <a:r>
              <a:rPr lang="en-US" sz="2400" dirty="0"/>
              <a:t>:</a:t>
            </a:r>
          </a:p>
          <a:p>
            <a:r>
              <a:rPr lang="en-US" sz="2400" dirty="0"/>
              <a:t>Quantization according to “projectors” p</a:t>
            </a:r>
            <a:r>
              <a:rPr lang="en-US" sz="2400" baseline="-25000" dirty="0"/>
              <a:t>i</a:t>
            </a:r>
            <a:r>
              <a:rPr lang="en-US" sz="2400" dirty="0"/>
              <a:t>: </a:t>
            </a:r>
          </a:p>
          <a:p>
            <a:r>
              <a:rPr lang="en-US" sz="2400" dirty="0"/>
              <a:t>Add additional discriminative “projectors”</a:t>
            </a:r>
          </a:p>
          <a:p>
            <a:endParaRPr lang="en-US" sz="2400" dirty="0"/>
          </a:p>
        </p:txBody>
      </p:sp>
      <p:sp>
        <p:nvSpPr>
          <p:cNvPr id="6" name="TextBox 7"/>
          <p:cNvSpPr txBox="1"/>
          <p:nvPr/>
        </p:nvSpPr>
        <p:spPr>
          <a:xfrm>
            <a:off x="130629" y="5904429"/>
            <a:ext cx="8918367" cy="646331"/>
          </a:xfrm>
          <a:prstGeom prst="rect">
            <a:avLst/>
          </a:prstGeom>
          <a:noFill/>
        </p:spPr>
        <p:txBody>
          <a:bodyPr wrap="square" rtlCol="0">
            <a:spAutoFit/>
          </a:bodyPr>
          <a:lstStyle/>
          <a:p>
            <a:pPr algn="ctr"/>
            <a:r>
              <a:rPr lang="en-US" dirty="0">
                <a:solidFill>
                  <a:srgbClr val="7DA7D9"/>
                </a:solidFill>
              </a:rPr>
              <a:t>[ O. </a:t>
            </a:r>
            <a:r>
              <a:rPr lang="en-US" dirty="0" err="1">
                <a:solidFill>
                  <a:srgbClr val="7DA7D9"/>
                </a:solidFill>
              </a:rPr>
              <a:t>Oreifej</a:t>
            </a:r>
            <a:r>
              <a:rPr lang="en-US" dirty="0">
                <a:solidFill>
                  <a:srgbClr val="7DA7D9"/>
                </a:solidFill>
              </a:rPr>
              <a:t> and L. </a:t>
            </a:r>
            <a:r>
              <a:rPr lang="en-US" dirty="0" err="1">
                <a:solidFill>
                  <a:srgbClr val="7DA7D9"/>
                </a:solidFill>
              </a:rPr>
              <a:t>Zicheng</a:t>
            </a:r>
            <a:r>
              <a:rPr lang="en-US" dirty="0">
                <a:solidFill>
                  <a:srgbClr val="7DA7D9"/>
                </a:solidFill>
              </a:rPr>
              <a:t>. </a:t>
            </a:r>
            <a:r>
              <a:rPr lang="en-US" b="1" dirty="0">
                <a:solidFill>
                  <a:srgbClr val="7DA7D9"/>
                </a:solidFill>
              </a:rPr>
              <a:t>Hon4d: Histogram of oriented 4d </a:t>
            </a:r>
            <a:r>
              <a:rPr lang="en-US" b="1" dirty="0" err="1">
                <a:solidFill>
                  <a:srgbClr val="7DA7D9"/>
                </a:solidFill>
              </a:rPr>
              <a:t>normals</a:t>
            </a:r>
            <a:r>
              <a:rPr lang="en-US" b="1" dirty="0">
                <a:solidFill>
                  <a:srgbClr val="7DA7D9"/>
                </a:solidFill>
              </a:rPr>
              <a:t> for activity recognition from depth sequences. </a:t>
            </a:r>
            <a:r>
              <a:rPr lang="en-US" dirty="0">
                <a:solidFill>
                  <a:srgbClr val="7DA7D9"/>
                </a:solidFill>
              </a:rPr>
              <a:t>CVPR 2013 ]</a:t>
            </a:r>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6829"/>
            <a:ext cx="9144000" cy="2720258"/>
          </a:xfrm>
          <a:prstGeom prst="rect">
            <a:avLst/>
          </a:prstGeom>
        </p:spPr>
      </p:pic>
      <p:sp>
        <p:nvSpPr>
          <p:cNvPr id="8" name="Rectangle 4"/>
          <p:cNvSpPr/>
          <p:nvPr/>
        </p:nvSpPr>
        <p:spPr>
          <a:xfrm>
            <a:off x="3710763" y="4784651"/>
            <a:ext cx="2955851" cy="893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5"/>
          <p:cNvSpPr/>
          <p:nvPr/>
        </p:nvSpPr>
        <p:spPr>
          <a:xfrm>
            <a:off x="250825" y="4710223"/>
            <a:ext cx="3459938" cy="106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83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rotWithShape="1">
          <a:blip r:embed="rId2">
            <a:extLst>
              <a:ext uri="{28A0092B-C50C-407E-A947-70E740481C1C}">
                <a14:useLocalDpi xmlns:a14="http://schemas.microsoft.com/office/drawing/2010/main" val="0"/>
              </a:ext>
            </a:extLst>
          </a:blip>
          <a:srcRect b="17331"/>
          <a:stretch/>
        </p:blipFill>
        <p:spPr>
          <a:xfrm>
            <a:off x="665020" y="3186961"/>
            <a:ext cx="7837730" cy="2762554"/>
          </a:xfrm>
          <a:prstGeom prst="rect">
            <a:avLst/>
          </a:prstGeom>
        </p:spPr>
      </p:pic>
      <p:sp>
        <p:nvSpPr>
          <p:cNvPr id="5" name="Title 1"/>
          <p:cNvSpPr>
            <a:spLocks noGrp="1"/>
          </p:cNvSpPr>
          <p:nvPr>
            <p:ph type="title"/>
          </p:nvPr>
        </p:nvSpPr>
        <p:spPr>
          <a:xfrm>
            <a:off x="250825" y="231495"/>
            <a:ext cx="6564645" cy="935665"/>
          </a:xfrm>
        </p:spPr>
        <p:txBody>
          <a:bodyPr/>
          <a:lstStyle/>
          <a:p>
            <a:r>
              <a:rPr lang="en-US" dirty="0"/>
              <a:t>Depth and Joints</a:t>
            </a:r>
          </a:p>
        </p:txBody>
      </p:sp>
      <p:sp>
        <p:nvSpPr>
          <p:cNvPr id="6" name="Content Placeholder 2"/>
          <p:cNvSpPr>
            <a:spLocks noGrp="1"/>
          </p:cNvSpPr>
          <p:nvPr>
            <p:ph idx="4294967295"/>
          </p:nvPr>
        </p:nvSpPr>
        <p:spPr>
          <a:xfrm>
            <a:off x="0" y="1844675"/>
            <a:ext cx="8237538" cy="4281488"/>
          </a:xfrm>
        </p:spPr>
        <p:txBody>
          <a:bodyPr>
            <a:normAutofit/>
          </a:bodyPr>
          <a:lstStyle/>
          <a:p>
            <a:r>
              <a:rPr lang="en-US" sz="2400" dirty="0"/>
              <a:t>Local occupancy features around joint locations </a:t>
            </a:r>
          </a:p>
          <a:p>
            <a:r>
              <a:rPr lang="en-US" sz="2400" dirty="0"/>
              <a:t>Features are histograms of a temporal pyramid </a:t>
            </a:r>
          </a:p>
          <a:p>
            <a:r>
              <a:rPr lang="en-US" sz="2400" dirty="0"/>
              <a:t>Discriminatively select </a:t>
            </a:r>
            <a:r>
              <a:rPr lang="en-US" sz="2400" dirty="0" err="1"/>
              <a:t>actionlets</a:t>
            </a:r>
            <a:r>
              <a:rPr lang="en-US" sz="2400" dirty="0"/>
              <a:t> (subsets of joints)   </a:t>
            </a:r>
          </a:p>
          <a:p>
            <a:pPr marL="0" indent="0">
              <a:buNone/>
            </a:pPr>
            <a:r>
              <a:rPr lang="en-US" sz="2400" dirty="0"/>
              <a:t> </a:t>
            </a:r>
          </a:p>
        </p:txBody>
      </p:sp>
      <p:sp>
        <p:nvSpPr>
          <p:cNvPr id="7" name="Rectangle 6"/>
          <p:cNvSpPr/>
          <p:nvPr/>
        </p:nvSpPr>
        <p:spPr>
          <a:xfrm>
            <a:off x="1525979" y="5886122"/>
            <a:ext cx="6092041" cy="646331"/>
          </a:xfrm>
          <a:prstGeom prst="rect">
            <a:avLst/>
          </a:prstGeom>
        </p:spPr>
        <p:txBody>
          <a:bodyPr wrap="square">
            <a:spAutoFit/>
          </a:bodyPr>
          <a:lstStyle/>
          <a:p>
            <a:pPr algn="ctr"/>
            <a:r>
              <a:rPr lang="en-US" dirty="0">
                <a:solidFill>
                  <a:srgbClr val="7DA7D9"/>
                </a:solidFill>
              </a:rPr>
              <a:t>[ J. Wang et al. </a:t>
            </a:r>
            <a:r>
              <a:rPr lang="en-US" b="1" dirty="0">
                <a:solidFill>
                  <a:srgbClr val="7DA7D9"/>
                </a:solidFill>
              </a:rPr>
              <a:t>Mining </a:t>
            </a:r>
            <a:r>
              <a:rPr lang="en-US" b="1" dirty="0" err="1">
                <a:solidFill>
                  <a:srgbClr val="7DA7D9"/>
                </a:solidFill>
              </a:rPr>
              <a:t>actionlet</a:t>
            </a:r>
            <a:r>
              <a:rPr lang="en-US" b="1" dirty="0">
                <a:solidFill>
                  <a:srgbClr val="7DA7D9"/>
                </a:solidFill>
              </a:rPr>
              <a:t> ensemble for action recognition with depth cameras. </a:t>
            </a:r>
            <a:r>
              <a:rPr lang="en-US" dirty="0">
                <a:solidFill>
                  <a:srgbClr val="7DA7D9"/>
                </a:solidFill>
              </a:rPr>
              <a:t>CVPR 2012 ]</a:t>
            </a:r>
          </a:p>
        </p:txBody>
      </p:sp>
      <p:sp>
        <p:nvSpPr>
          <p:cNvPr id="8" name="Rectangle 7"/>
          <p:cNvSpPr/>
          <p:nvPr/>
        </p:nvSpPr>
        <p:spPr>
          <a:xfrm>
            <a:off x="4324350" y="3186961"/>
            <a:ext cx="4178400" cy="2762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92750" y="4352925"/>
            <a:ext cx="3810000" cy="1596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18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5" y="231495"/>
            <a:ext cx="6564645" cy="935665"/>
          </a:xfrm>
        </p:spPr>
        <p:txBody>
          <a:bodyPr/>
          <a:lstStyle/>
          <a:p>
            <a:r>
              <a:rPr lang="en-US" dirty="0"/>
              <a:t>Pose and Objects</a:t>
            </a:r>
          </a:p>
        </p:txBody>
      </p:sp>
      <p:sp>
        <p:nvSpPr>
          <p:cNvPr id="5" name="Content Placeholder 2"/>
          <p:cNvSpPr>
            <a:spLocks noGrp="1"/>
          </p:cNvSpPr>
          <p:nvPr>
            <p:ph idx="4294967295"/>
          </p:nvPr>
        </p:nvSpPr>
        <p:spPr>
          <a:xfrm>
            <a:off x="0" y="1844675"/>
            <a:ext cx="8237538" cy="4281488"/>
          </a:xfrm>
        </p:spPr>
        <p:txBody>
          <a:bodyPr>
            <a:normAutofit/>
          </a:bodyPr>
          <a:lstStyle/>
          <a:p>
            <a:r>
              <a:rPr lang="en-US" sz="2400" dirty="0" err="1"/>
              <a:t>Spatio</a:t>
            </a:r>
            <a:r>
              <a:rPr lang="en-US" sz="2400" dirty="0"/>
              <a:t>-temporal relations between human poses and objects </a:t>
            </a:r>
          </a:p>
        </p:txBody>
      </p:sp>
      <p:sp>
        <p:nvSpPr>
          <p:cNvPr id="6" name="Rectangle 6"/>
          <p:cNvSpPr/>
          <p:nvPr/>
        </p:nvSpPr>
        <p:spPr>
          <a:xfrm>
            <a:off x="165761" y="5568801"/>
            <a:ext cx="8723058" cy="923330"/>
          </a:xfrm>
          <a:prstGeom prst="rect">
            <a:avLst/>
          </a:prstGeom>
        </p:spPr>
        <p:txBody>
          <a:bodyPr wrap="square">
            <a:spAutoFit/>
          </a:bodyPr>
          <a:lstStyle/>
          <a:p>
            <a:r>
              <a:rPr lang="en-US" dirty="0">
                <a:solidFill>
                  <a:srgbClr val="7DA7D9"/>
                </a:solidFill>
              </a:rPr>
              <a:t>[ L. Lei et al. </a:t>
            </a:r>
            <a:r>
              <a:rPr lang="en-US" b="1" dirty="0">
                <a:solidFill>
                  <a:srgbClr val="7DA7D9"/>
                </a:solidFill>
              </a:rPr>
              <a:t>Fine-grained kitchen activity recognition using </a:t>
            </a:r>
            <a:r>
              <a:rPr lang="en-US" b="1" dirty="0" err="1">
                <a:solidFill>
                  <a:srgbClr val="7DA7D9"/>
                </a:solidFill>
              </a:rPr>
              <a:t>rgb</a:t>
            </a:r>
            <a:r>
              <a:rPr lang="en-US" b="1" dirty="0">
                <a:solidFill>
                  <a:srgbClr val="7DA7D9"/>
                </a:solidFill>
              </a:rPr>
              <a:t>-d. </a:t>
            </a:r>
            <a:r>
              <a:rPr lang="en-US" dirty="0" err="1">
                <a:solidFill>
                  <a:srgbClr val="7DA7D9"/>
                </a:solidFill>
              </a:rPr>
              <a:t>UbiComp</a:t>
            </a:r>
            <a:r>
              <a:rPr lang="en-US" dirty="0">
                <a:solidFill>
                  <a:srgbClr val="7DA7D9"/>
                </a:solidFill>
              </a:rPr>
              <a:t> 2012 ]</a:t>
            </a:r>
          </a:p>
          <a:p>
            <a:r>
              <a:rPr lang="en-US" dirty="0">
                <a:solidFill>
                  <a:srgbClr val="7DA7D9"/>
                </a:solidFill>
              </a:rPr>
              <a:t>[ H. </a:t>
            </a:r>
            <a:r>
              <a:rPr lang="en-US" dirty="0" err="1">
                <a:solidFill>
                  <a:srgbClr val="7DA7D9"/>
                </a:solidFill>
              </a:rPr>
              <a:t>Koppula</a:t>
            </a:r>
            <a:r>
              <a:rPr lang="en-US" dirty="0">
                <a:solidFill>
                  <a:srgbClr val="7DA7D9"/>
                </a:solidFill>
              </a:rPr>
              <a:t> et al. </a:t>
            </a:r>
            <a:r>
              <a:rPr lang="en-US" b="1" dirty="0">
                <a:solidFill>
                  <a:srgbClr val="7DA7D9"/>
                </a:solidFill>
              </a:rPr>
              <a:t>Learning human activities and object affordances from </a:t>
            </a:r>
            <a:r>
              <a:rPr lang="en-US" b="1" dirty="0" err="1">
                <a:solidFill>
                  <a:srgbClr val="7DA7D9"/>
                </a:solidFill>
              </a:rPr>
              <a:t>rgb</a:t>
            </a:r>
            <a:r>
              <a:rPr lang="en-US" b="1" dirty="0">
                <a:solidFill>
                  <a:srgbClr val="7DA7D9"/>
                </a:solidFill>
              </a:rPr>
              <a:t>-d videos. </a:t>
            </a:r>
            <a:r>
              <a:rPr lang="en-US" dirty="0">
                <a:solidFill>
                  <a:srgbClr val="7DA7D9"/>
                </a:solidFill>
              </a:rPr>
              <a:t>IJRR 2013 ]</a:t>
            </a:r>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7656"/>
            <a:ext cx="9144000" cy="3015859"/>
          </a:xfrm>
          <a:prstGeom prst="rect">
            <a:avLst/>
          </a:prstGeom>
        </p:spPr>
      </p:pic>
    </p:spTree>
    <p:extLst>
      <p:ext uri="{BB962C8B-B14F-4D97-AF65-F5344CB8AC3E}">
        <p14:creationId xmlns:p14="http://schemas.microsoft.com/office/powerpoint/2010/main" val="2393656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468313" y="765175"/>
            <a:ext cx="74549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4400" b="1">
                <a:solidFill>
                  <a:srgbClr val="A20000"/>
                </a:solidFill>
                <a:latin typeface="Calisto MT" pitchFamily="18" charset="0"/>
                <a:ea typeface="黑体" pitchFamily="49" charset="-122"/>
                <a:cs typeface="Times New Roman" pitchFamily="18" charset="0"/>
              </a:rPr>
              <a:t>Outline</a:t>
            </a:r>
            <a:endParaRPr lang="zh-CN" altLang="en-US" sz="4400" b="1">
              <a:solidFill>
                <a:srgbClr val="A20000"/>
              </a:solidFill>
              <a:latin typeface="Calisto MT" pitchFamily="18" charset="0"/>
              <a:ea typeface="黑体" pitchFamily="49" charset="-122"/>
              <a:cs typeface="Times New Roman" pitchFamily="18" charset="0"/>
            </a:endParaRPr>
          </a:p>
        </p:txBody>
      </p:sp>
      <p:sp>
        <p:nvSpPr>
          <p:cNvPr id="9" name="TextBox 8"/>
          <p:cNvSpPr txBox="1"/>
          <p:nvPr/>
        </p:nvSpPr>
        <p:spPr>
          <a:xfrm>
            <a:off x="611188" y="1779588"/>
            <a:ext cx="8064500" cy="4247317"/>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Background</a:t>
            </a:r>
          </a:p>
          <a:p>
            <a:pPr>
              <a:lnSpc>
                <a:spcPct val="150000"/>
              </a:lnSpc>
              <a:buFont typeface="Arial" pitchFamily="34" charset="0"/>
              <a:buChar char="•"/>
              <a:defRPr/>
            </a:pPr>
            <a:r>
              <a:rPr lang="en-US" altLang="zh-CN" sz="2800" b="1" dirty="0">
                <a:solidFill>
                  <a:schemeClr val="bg1">
                    <a:lumMod val="65000"/>
                  </a:schemeClr>
                </a:solidFill>
                <a:latin typeface="Calisto MT" pitchFamily="18" charset="0"/>
              </a:rPr>
              <a:t>Related Works</a:t>
            </a:r>
          </a:p>
          <a:p>
            <a:pPr fontAlgn="auto">
              <a:lnSpc>
                <a:spcPct val="150000"/>
              </a:lnSpc>
              <a:spcBef>
                <a:spcPts val="0"/>
              </a:spcBef>
              <a:spcAft>
                <a:spcPts val="0"/>
              </a:spcAft>
              <a:buFont typeface="Arial" pitchFamily="34" charset="0"/>
              <a:buChar char="•"/>
              <a:defRPr/>
            </a:pPr>
            <a:r>
              <a:rPr lang="en-US" altLang="zh-CN" sz="2800" b="1" dirty="0">
                <a:solidFill>
                  <a:srgbClr val="C00000"/>
                </a:solidFill>
                <a:latin typeface="Calisto MT" pitchFamily="18" charset="0"/>
              </a:rPr>
              <a:t>Motivation </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Framework</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Results</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Conclusion</a:t>
            </a:r>
          </a:p>
          <a:p>
            <a:pPr fontAlgn="auto">
              <a:spcBef>
                <a:spcPts val="0"/>
              </a:spcBef>
              <a:spcAft>
                <a:spcPts val="0"/>
              </a:spcAft>
              <a:defRPr/>
            </a:pPr>
            <a:endParaRPr lang="zh-CN" altLang="en-US" dirty="0">
              <a:latin typeface="+mn-lt"/>
              <a:ea typeface="+mn-ea"/>
            </a:endParaRPr>
          </a:p>
        </p:txBody>
      </p:sp>
      <p:cxnSp>
        <p:nvCxnSpPr>
          <p:cNvPr id="14" name="直接连接符 13"/>
          <p:cNvCxnSpPr/>
          <p:nvPr/>
        </p:nvCxnSpPr>
        <p:spPr>
          <a:xfrm>
            <a:off x="755650" y="1773238"/>
            <a:ext cx="3024188" cy="1587"/>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57647349"/>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2837"/>
            <a:ext cx="8229600" cy="4525963"/>
          </a:xfrm>
        </p:spPr>
        <p:txBody>
          <a:bodyPr>
            <a:normAutofit/>
          </a:bodyPr>
          <a:lstStyle/>
          <a:p>
            <a:r>
              <a:rPr lang="en-US" sz="2800" dirty="0"/>
              <a:t>Difficulties of complex human activity recognition</a:t>
            </a:r>
          </a:p>
          <a:p>
            <a:pPr lvl="1"/>
            <a:r>
              <a:rPr lang="en-US" sz="2400" dirty="0"/>
              <a:t>Representing complex human appearance and motion information.</a:t>
            </a:r>
          </a:p>
          <a:p>
            <a:pPr marL="457200" lvl="1" indent="0">
              <a:buNone/>
            </a:pPr>
            <a:endParaRPr lang="en-US" sz="2400" dirty="0"/>
          </a:p>
          <a:p>
            <a:pPr marL="457200" lvl="1" indent="0">
              <a:buNone/>
            </a:pPr>
            <a:endParaRPr lang="en-US" sz="2400" dirty="0"/>
          </a:p>
          <a:p>
            <a:pPr marL="457200" lvl="1" indent="0">
              <a:buNone/>
            </a:pPr>
            <a:endParaRPr lang="en-US" sz="2400" dirty="0"/>
          </a:p>
          <a:p>
            <a:pPr marL="457200" lvl="1" indent="0">
              <a:buNone/>
            </a:pPr>
            <a:endParaRPr lang="en-US" sz="2400" dirty="0"/>
          </a:p>
          <a:p>
            <a:pPr lvl="1"/>
            <a:endParaRPr lang="en-US" sz="2400"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393" y="2590800"/>
            <a:ext cx="878420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6031468"/>
            <a:ext cx="5310336" cy="369332"/>
          </a:xfrm>
          <a:prstGeom prst="rect">
            <a:avLst/>
          </a:prstGeom>
        </p:spPr>
        <p:txBody>
          <a:bodyPr wrap="square">
            <a:spAutoFit/>
          </a:bodyPr>
          <a:lstStyle/>
          <a:p>
            <a:r>
              <a:rPr lang="en-US" dirty="0"/>
              <a:t>Activity examples (diverse poses/views of individuals) </a:t>
            </a:r>
          </a:p>
        </p:txBody>
      </p:sp>
      <p:sp>
        <p:nvSpPr>
          <p:cNvPr id="8" name="Title 2"/>
          <p:cNvSpPr>
            <a:spLocks noGrp="1"/>
          </p:cNvSpPr>
          <p:nvPr>
            <p:ph type="title"/>
          </p:nvPr>
        </p:nvSpPr>
        <p:spPr>
          <a:xfrm>
            <a:off x="395289" y="332656"/>
            <a:ext cx="8353424" cy="720724"/>
          </a:xfrm>
        </p:spPr>
        <p:txBody>
          <a:bodyPr/>
          <a:lstStyle/>
          <a:p>
            <a:r>
              <a:rPr lang="en-US" sz="3600" dirty="0"/>
              <a:t>Motivation</a:t>
            </a:r>
          </a:p>
        </p:txBody>
      </p:sp>
    </p:spTree>
    <p:extLst>
      <p:ext uri="{BB962C8B-B14F-4D97-AF65-F5344CB8AC3E}">
        <p14:creationId xmlns:p14="http://schemas.microsoft.com/office/powerpoint/2010/main" val="5050495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468313" y="765175"/>
            <a:ext cx="74549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4400" b="1">
                <a:solidFill>
                  <a:srgbClr val="A20000"/>
                </a:solidFill>
                <a:latin typeface="Calisto MT" pitchFamily="18" charset="0"/>
                <a:ea typeface="黑体" pitchFamily="49" charset="-122"/>
                <a:cs typeface="Times New Roman" pitchFamily="18" charset="0"/>
              </a:rPr>
              <a:t>Outline</a:t>
            </a:r>
            <a:endParaRPr lang="zh-CN" altLang="en-US" sz="4400" b="1">
              <a:solidFill>
                <a:srgbClr val="A20000"/>
              </a:solidFill>
              <a:latin typeface="Calisto MT" pitchFamily="18" charset="0"/>
              <a:ea typeface="黑体" pitchFamily="49" charset="-122"/>
              <a:cs typeface="Times New Roman" pitchFamily="18" charset="0"/>
            </a:endParaRPr>
          </a:p>
        </p:txBody>
      </p:sp>
      <p:sp>
        <p:nvSpPr>
          <p:cNvPr id="9" name="TextBox 8"/>
          <p:cNvSpPr txBox="1"/>
          <p:nvPr/>
        </p:nvSpPr>
        <p:spPr>
          <a:xfrm>
            <a:off x="611188" y="1779588"/>
            <a:ext cx="8064500" cy="4247317"/>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en-US" altLang="zh-CN" sz="2800" b="1" dirty="0">
                <a:solidFill>
                  <a:srgbClr val="C00000"/>
                </a:solidFill>
                <a:latin typeface="Calisto MT" pitchFamily="18" charset="0"/>
                <a:ea typeface="+mn-ea"/>
              </a:rPr>
              <a:t>Background</a:t>
            </a:r>
          </a:p>
          <a:p>
            <a:pPr fontAlgn="auto">
              <a:lnSpc>
                <a:spcPct val="150000"/>
              </a:lnSpc>
              <a:spcBef>
                <a:spcPts val="0"/>
              </a:spcBef>
              <a:spcAft>
                <a:spcPts val="0"/>
              </a:spcAft>
              <a:buFont typeface="Arial" pitchFamily="34" charset="0"/>
              <a:buChar char="•"/>
              <a:defRPr/>
            </a:pPr>
            <a:r>
              <a:rPr lang="en-US" altLang="zh-CN" sz="2800" b="1" dirty="0">
                <a:solidFill>
                  <a:srgbClr val="C00000"/>
                </a:solidFill>
                <a:latin typeface="Calisto MT" pitchFamily="18" charset="0"/>
              </a:rPr>
              <a:t>Related Works</a:t>
            </a:r>
            <a:endParaRPr lang="en-US" altLang="zh-CN" sz="2800" b="1" dirty="0">
              <a:solidFill>
                <a:srgbClr val="C00000"/>
              </a:solidFill>
              <a:latin typeface="Calisto MT" pitchFamily="18" charset="0"/>
              <a:ea typeface="+mn-ea"/>
            </a:endParaRPr>
          </a:p>
          <a:p>
            <a:pPr fontAlgn="auto">
              <a:lnSpc>
                <a:spcPct val="150000"/>
              </a:lnSpc>
              <a:spcBef>
                <a:spcPts val="0"/>
              </a:spcBef>
              <a:spcAft>
                <a:spcPts val="0"/>
              </a:spcAft>
              <a:buFont typeface="Arial" pitchFamily="34" charset="0"/>
              <a:buChar char="•"/>
              <a:defRPr/>
            </a:pPr>
            <a:r>
              <a:rPr lang="en-US" altLang="zh-CN" sz="2800" b="1" dirty="0">
                <a:solidFill>
                  <a:srgbClr val="C00000"/>
                </a:solidFill>
                <a:latin typeface="Calisto MT" pitchFamily="18" charset="0"/>
              </a:rPr>
              <a:t>Motivation</a:t>
            </a:r>
          </a:p>
          <a:p>
            <a:pPr fontAlgn="auto">
              <a:lnSpc>
                <a:spcPct val="150000"/>
              </a:lnSpc>
              <a:spcBef>
                <a:spcPts val="0"/>
              </a:spcBef>
              <a:spcAft>
                <a:spcPts val="0"/>
              </a:spcAft>
              <a:buFont typeface="Arial" pitchFamily="34" charset="0"/>
              <a:buChar char="•"/>
              <a:defRPr/>
            </a:pPr>
            <a:r>
              <a:rPr lang="en-US" altLang="zh-CN" sz="2800" b="1" dirty="0">
                <a:solidFill>
                  <a:srgbClr val="C00000"/>
                </a:solidFill>
                <a:latin typeface="Calisto MT" pitchFamily="18" charset="0"/>
              </a:rPr>
              <a:t>Framework</a:t>
            </a:r>
          </a:p>
          <a:p>
            <a:pPr fontAlgn="auto">
              <a:lnSpc>
                <a:spcPct val="150000"/>
              </a:lnSpc>
              <a:spcBef>
                <a:spcPts val="0"/>
              </a:spcBef>
              <a:spcAft>
                <a:spcPts val="0"/>
              </a:spcAft>
              <a:buFont typeface="Arial" pitchFamily="34" charset="0"/>
              <a:buChar char="•"/>
              <a:defRPr/>
            </a:pPr>
            <a:r>
              <a:rPr lang="en-US" altLang="zh-CN" sz="2800" b="1" dirty="0">
                <a:solidFill>
                  <a:srgbClr val="C00000"/>
                </a:solidFill>
                <a:latin typeface="Calisto MT" pitchFamily="18" charset="0"/>
              </a:rPr>
              <a:t>Results</a:t>
            </a:r>
          </a:p>
          <a:p>
            <a:pPr fontAlgn="auto">
              <a:lnSpc>
                <a:spcPct val="150000"/>
              </a:lnSpc>
              <a:spcBef>
                <a:spcPts val="0"/>
              </a:spcBef>
              <a:spcAft>
                <a:spcPts val="0"/>
              </a:spcAft>
              <a:buFont typeface="Arial" pitchFamily="34" charset="0"/>
              <a:buChar char="•"/>
              <a:defRPr/>
            </a:pPr>
            <a:r>
              <a:rPr lang="en-US" altLang="zh-CN" sz="2800" b="1" dirty="0">
                <a:solidFill>
                  <a:srgbClr val="C00000"/>
                </a:solidFill>
                <a:latin typeface="Calisto MT" pitchFamily="18" charset="0"/>
              </a:rPr>
              <a:t>Conclusion</a:t>
            </a:r>
          </a:p>
          <a:p>
            <a:pPr fontAlgn="auto">
              <a:spcBef>
                <a:spcPts val="0"/>
              </a:spcBef>
              <a:spcAft>
                <a:spcPts val="0"/>
              </a:spcAft>
              <a:defRPr/>
            </a:pPr>
            <a:endParaRPr lang="zh-CN" altLang="en-US" dirty="0">
              <a:latin typeface="+mn-lt"/>
              <a:ea typeface="+mn-ea"/>
            </a:endParaRPr>
          </a:p>
        </p:txBody>
      </p:sp>
      <p:cxnSp>
        <p:nvCxnSpPr>
          <p:cNvPr id="14" name="直接连接符 13"/>
          <p:cNvCxnSpPr/>
          <p:nvPr/>
        </p:nvCxnSpPr>
        <p:spPr>
          <a:xfrm>
            <a:off x="755650" y="1773238"/>
            <a:ext cx="3024188" cy="1587"/>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64576050"/>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a:bodyPr>
          <a:lstStyle/>
          <a:p>
            <a:r>
              <a:rPr lang="en-US" sz="2800" dirty="0"/>
              <a:t>Difficulties of complex human activity recognition</a:t>
            </a:r>
          </a:p>
          <a:p>
            <a:pPr lvl="1"/>
            <a:r>
              <a:rPr lang="en-US" sz="2400" dirty="0"/>
              <a:t>Capturing large temporal variations of human activities.</a:t>
            </a:r>
          </a:p>
          <a:p>
            <a:pPr marL="0" indent="0">
              <a:buNone/>
            </a:pPr>
            <a:endParaRPr lang="en-US" sz="28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2060848"/>
            <a:ext cx="6048672" cy="400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300048" y="6084004"/>
            <a:ext cx="4253152" cy="369332"/>
          </a:xfrm>
          <a:prstGeom prst="rect">
            <a:avLst/>
          </a:prstGeom>
        </p:spPr>
        <p:txBody>
          <a:bodyPr wrap="none">
            <a:spAutoFit/>
          </a:bodyPr>
          <a:lstStyle/>
          <a:p>
            <a:r>
              <a:rPr lang="en-US" dirty="0"/>
              <a:t>Activity = Temporal compositions of actions</a:t>
            </a:r>
          </a:p>
        </p:txBody>
      </p:sp>
      <p:sp>
        <p:nvSpPr>
          <p:cNvPr id="9" name="Title 2"/>
          <p:cNvSpPr>
            <a:spLocks noGrp="1"/>
          </p:cNvSpPr>
          <p:nvPr>
            <p:ph type="title"/>
          </p:nvPr>
        </p:nvSpPr>
        <p:spPr>
          <a:xfrm>
            <a:off x="395289" y="332656"/>
            <a:ext cx="8353424" cy="720724"/>
          </a:xfrm>
        </p:spPr>
        <p:txBody>
          <a:bodyPr/>
          <a:lstStyle/>
          <a:p>
            <a:r>
              <a:rPr lang="en-US" sz="3600" dirty="0"/>
              <a:t>Motivation</a:t>
            </a:r>
          </a:p>
        </p:txBody>
      </p:sp>
      <p:sp>
        <p:nvSpPr>
          <p:cNvPr id="8" name="矩形 7"/>
          <p:cNvSpPr/>
          <p:nvPr/>
        </p:nvSpPr>
        <p:spPr>
          <a:xfrm>
            <a:off x="7467600" y="3352800"/>
            <a:ext cx="1063112" cy="923330"/>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US" altLang="zh-CN" dirty="0">
                <a:latin typeface="Times New Roman" pitchFamily="18" charset="0"/>
                <a:cs typeface="Times New Roman" pitchFamily="18" charset="0"/>
              </a:rPr>
              <a:t>Variant </a:t>
            </a:r>
          </a:p>
          <a:p>
            <a:r>
              <a:rPr lang="en-US" altLang="zh-CN" dirty="0">
                <a:latin typeface="Times New Roman" pitchFamily="18" charset="0"/>
                <a:cs typeface="Times New Roman" pitchFamily="18" charset="0"/>
              </a:rPr>
              <a:t>temporal </a:t>
            </a:r>
          </a:p>
          <a:p>
            <a:r>
              <a:rPr lang="en-US" altLang="zh-CN" dirty="0">
                <a:latin typeface="Times New Roman" pitchFamily="18" charset="0"/>
                <a:cs typeface="Times New Roman" pitchFamily="18" charset="0"/>
              </a:rPr>
              <a:t>lengths</a:t>
            </a:r>
          </a:p>
        </p:txBody>
      </p:sp>
    </p:spTree>
    <p:extLst>
      <p:ext uri="{BB962C8B-B14F-4D97-AF65-F5344CB8AC3E}">
        <p14:creationId xmlns:p14="http://schemas.microsoft.com/office/powerpoint/2010/main" val="96291125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p:txBody>
          <a:bodyPr>
            <a:normAutofit fontScale="92500" lnSpcReduction="10000"/>
          </a:bodyPr>
          <a:lstStyle/>
          <a:p>
            <a:r>
              <a:rPr lang="en-US" b="1" dirty="0"/>
              <a:t>Deep architecture </a:t>
            </a:r>
          </a:p>
          <a:p>
            <a:pPr lvl="1"/>
            <a:r>
              <a:rPr lang="en-US" dirty="0"/>
              <a:t>Act directly on grayscale-depth data.</a:t>
            </a:r>
          </a:p>
          <a:p>
            <a:pPr lvl="1">
              <a:buNone/>
            </a:pPr>
            <a:endParaRPr lang="en-US" dirty="0"/>
          </a:p>
          <a:p>
            <a:r>
              <a:rPr lang="en-US" b="1" dirty="0"/>
              <a:t>Reconfigurable structure</a:t>
            </a:r>
          </a:p>
          <a:p>
            <a:pPr lvl="1"/>
            <a:r>
              <a:rPr lang="en-US" altLang="zh-CN" dirty="0"/>
              <a:t>Handle large temporal variations of activities via latent variables.</a:t>
            </a:r>
          </a:p>
          <a:p>
            <a:pPr marL="457200" lvl="1" indent="0">
              <a:buNone/>
            </a:pPr>
            <a:endParaRPr lang="en-US" altLang="zh-CN" dirty="0"/>
          </a:p>
          <a:p>
            <a:r>
              <a:rPr lang="en-US" b="1" dirty="0"/>
              <a:t>Radius-margin regularization</a:t>
            </a:r>
          </a:p>
          <a:p>
            <a:pPr lvl="1"/>
            <a:r>
              <a:rPr lang="en-US" dirty="0"/>
              <a:t>Conduct the classification with good generalization performance.</a:t>
            </a:r>
          </a:p>
          <a:p>
            <a:pPr marL="457200" lvl="1" indent="0">
              <a:buNone/>
            </a:pPr>
            <a:endParaRPr lang="en-US" dirty="0"/>
          </a:p>
        </p:txBody>
      </p:sp>
    </p:spTree>
    <p:extLst>
      <p:ext uri="{BB962C8B-B14F-4D97-AF65-F5344CB8AC3E}">
        <p14:creationId xmlns:p14="http://schemas.microsoft.com/office/powerpoint/2010/main" val="2381764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000"/>
                                        <p:tgtEl>
                                          <p:spTgt spid="3">
                                            <p:txEl>
                                              <p:pRg st="6" end="6"/>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468313" y="765175"/>
            <a:ext cx="74549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4400" b="1">
                <a:solidFill>
                  <a:srgbClr val="A20000"/>
                </a:solidFill>
                <a:latin typeface="Calisto MT" pitchFamily="18" charset="0"/>
                <a:ea typeface="黑体" pitchFamily="49" charset="-122"/>
                <a:cs typeface="Times New Roman" pitchFamily="18" charset="0"/>
              </a:rPr>
              <a:t>Outline</a:t>
            </a:r>
            <a:endParaRPr lang="zh-CN" altLang="en-US" sz="4400" b="1">
              <a:solidFill>
                <a:srgbClr val="A20000"/>
              </a:solidFill>
              <a:latin typeface="Calisto MT" pitchFamily="18" charset="0"/>
              <a:ea typeface="黑体" pitchFamily="49" charset="-122"/>
              <a:cs typeface="Times New Roman" pitchFamily="18" charset="0"/>
            </a:endParaRPr>
          </a:p>
        </p:txBody>
      </p:sp>
      <p:sp>
        <p:nvSpPr>
          <p:cNvPr id="9" name="TextBox 8"/>
          <p:cNvSpPr txBox="1"/>
          <p:nvPr/>
        </p:nvSpPr>
        <p:spPr>
          <a:xfrm>
            <a:off x="611188" y="1779588"/>
            <a:ext cx="8064500" cy="4247317"/>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Background</a:t>
            </a:r>
          </a:p>
          <a:p>
            <a:pPr>
              <a:lnSpc>
                <a:spcPct val="150000"/>
              </a:lnSpc>
              <a:buFont typeface="Arial" pitchFamily="34" charset="0"/>
              <a:buChar char="•"/>
              <a:defRPr/>
            </a:pPr>
            <a:r>
              <a:rPr lang="en-US" altLang="zh-CN" sz="2800" b="1" dirty="0">
                <a:solidFill>
                  <a:schemeClr val="bg1">
                    <a:lumMod val="65000"/>
                  </a:schemeClr>
                </a:solidFill>
                <a:latin typeface="Calisto MT" pitchFamily="18" charset="0"/>
              </a:rPr>
              <a:t>Related Works</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Motivation</a:t>
            </a:r>
          </a:p>
          <a:p>
            <a:pPr fontAlgn="auto">
              <a:lnSpc>
                <a:spcPct val="150000"/>
              </a:lnSpc>
              <a:spcBef>
                <a:spcPts val="0"/>
              </a:spcBef>
              <a:spcAft>
                <a:spcPts val="0"/>
              </a:spcAft>
              <a:buFont typeface="Arial" pitchFamily="34" charset="0"/>
              <a:buChar char="•"/>
              <a:defRPr/>
            </a:pPr>
            <a:r>
              <a:rPr lang="en-US" altLang="zh-CN" sz="2800" b="1" dirty="0">
                <a:solidFill>
                  <a:srgbClr val="C00000"/>
                </a:solidFill>
                <a:latin typeface="Calisto MT" pitchFamily="18" charset="0"/>
              </a:rPr>
              <a:t>Framework</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Results</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Conclusion</a:t>
            </a:r>
          </a:p>
          <a:p>
            <a:pPr fontAlgn="auto">
              <a:spcBef>
                <a:spcPts val="0"/>
              </a:spcBef>
              <a:spcAft>
                <a:spcPts val="0"/>
              </a:spcAft>
              <a:defRPr/>
            </a:pPr>
            <a:endParaRPr lang="zh-CN" altLang="en-US" dirty="0">
              <a:latin typeface="+mn-lt"/>
              <a:ea typeface="+mn-ea"/>
            </a:endParaRPr>
          </a:p>
        </p:txBody>
      </p:sp>
      <p:cxnSp>
        <p:nvCxnSpPr>
          <p:cNvPr id="14" name="直接连接符 13"/>
          <p:cNvCxnSpPr/>
          <p:nvPr/>
        </p:nvCxnSpPr>
        <p:spPr>
          <a:xfrm>
            <a:off x="755650" y="1773238"/>
            <a:ext cx="3024188" cy="1587"/>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10339106"/>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1646669"/>
            <a:ext cx="9142571" cy="3852672"/>
          </a:xfrm>
          <a:prstGeom prst="rect">
            <a:avLst/>
          </a:prstGeom>
        </p:spPr>
      </p:pic>
      <p:sp>
        <p:nvSpPr>
          <p:cNvPr id="3" name="Content Placeholder 2"/>
          <p:cNvSpPr>
            <a:spLocks noGrp="1"/>
          </p:cNvSpPr>
          <p:nvPr>
            <p:ph idx="1"/>
          </p:nvPr>
        </p:nvSpPr>
        <p:spPr>
          <a:xfrm>
            <a:off x="457199" y="1143000"/>
            <a:ext cx="8247541" cy="5334000"/>
          </a:xfrm>
        </p:spPr>
        <p:txBody>
          <a:bodyPr>
            <a:normAutofit/>
          </a:bodyPr>
          <a:lstStyle/>
          <a:p>
            <a:endParaRPr lang="en-US" b="1" dirty="0"/>
          </a:p>
          <a:p>
            <a:endParaRPr lang="en-US" dirty="0"/>
          </a:p>
          <a:p>
            <a:endParaRPr lang="en-US" b="1" dirty="0"/>
          </a:p>
          <a:p>
            <a:endParaRPr lang="en-US" dirty="0"/>
          </a:p>
          <a:p>
            <a:pPr marL="0" indent="0">
              <a:buNone/>
            </a:pPr>
            <a:endParaRPr lang="en-US" dirty="0"/>
          </a:p>
          <a:p>
            <a:pPr marL="0" indent="0">
              <a:buNone/>
            </a:pPr>
            <a:endParaRPr lang="en-US" dirty="0"/>
          </a:p>
          <a:p>
            <a:endParaRPr lang="en-US" dirty="0"/>
          </a:p>
          <a:p>
            <a:endParaRPr lang="en-US" dirty="0"/>
          </a:p>
          <a:p>
            <a:pPr>
              <a:buNone/>
            </a:pPr>
            <a:endParaRPr lang="en-US" b="1" dirty="0"/>
          </a:p>
        </p:txBody>
      </p:sp>
      <p:sp>
        <p:nvSpPr>
          <p:cNvPr id="7" name="Rectangle 6"/>
          <p:cNvSpPr/>
          <p:nvPr/>
        </p:nvSpPr>
        <p:spPr>
          <a:xfrm>
            <a:off x="3419648" y="5331022"/>
            <a:ext cx="4047952" cy="400110"/>
          </a:xfrm>
          <a:prstGeom prst="rect">
            <a:avLst/>
          </a:prstGeom>
        </p:spPr>
        <p:txBody>
          <a:bodyPr wrap="square">
            <a:spAutoFit/>
          </a:bodyPr>
          <a:lstStyle/>
          <a:p>
            <a:r>
              <a:rPr lang="en-US" sz="2000" dirty="0">
                <a:latin typeface="Times New Roman" pitchFamily="18" charset="0"/>
                <a:cs typeface="Times New Roman" pitchFamily="18" charset="0"/>
              </a:rPr>
              <a:t>video segment of unfixed length</a:t>
            </a:r>
          </a:p>
        </p:txBody>
      </p:sp>
      <p:cxnSp>
        <p:nvCxnSpPr>
          <p:cNvPr id="9" name="Straight Arrow Connector 8"/>
          <p:cNvCxnSpPr>
            <a:stCxn id="7" idx="1"/>
          </p:cNvCxnSpPr>
          <p:nvPr/>
        </p:nvCxnSpPr>
        <p:spPr>
          <a:xfrm flipH="1" flipV="1">
            <a:off x="3124200" y="5422781"/>
            <a:ext cx="295448" cy="1082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itle 2"/>
          <p:cNvSpPr>
            <a:spLocks noGrp="1"/>
          </p:cNvSpPr>
          <p:nvPr>
            <p:ph type="title"/>
          </p:nvPr>
        </p:nvSpPr>
        <p:spPr>
          <a:xfrm>
            <a:off x="395289" y="332656"/>
            <a:ext cx="8353424" cy="720724"/>
          </a:xfrm>
        </p:spPr>
        <p:txBody>
          <a:bodyPr>
            <a:normAutofit fontScale="90000"/>
          </a:bodyPr>
          <a:lstStyle/>
          <a:p>
            <a:r>
              <a:rPr lang="en-US" altLang="zh-CN" sz="3600" b="1" dirty="0"/>
              <a:t>Architecture of </a:t>
            </a:r>
            <a:r>
              <a:rPr lang="en-US" altLang="zh-CN" sz="3600" b="1" dirty="0" err="1"/>
              <a:t>spatio</a:t>
            </a:r>
            <a:r>
              <a:rPr lang="en-US" altLang="zh-CN" sz="3600" b="1" dirty="0"/>
              <a:t>-temporal </a:t>
            </a:r>
            <a:br>
              <a:rPr lang="en-US" altLang="zh-CN" sz="3600" b="1" dirty="0"/>
            </a:br>
            <a:r>
              <a:rPr lang="en-US" altLang="zh-CN" sz="3600" b="1" dirty="0"/>
              <a:t>convolutional neural networks</a:t>
            </a:r>
          </a:p>
        </p:txBody>
      </p:sp>
    </p:spTree>
    <p:extLst>
      <p:ext uri="{BB962C8B-B14F-4D97-AF65-F5344CB8AC3E}">
        <p14:creationId xmlns:p14="http://schemas.microsoft.com/office/powerpoint/2010/main" val="157462341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752600" y="1219200"/>
            <a:ext cx="5969649" cy="4376738"/>
          </a:xfrm>
          <a:prstGeom prst="rect">
            <a:avLst/>
          </a:prstGeom>
        </p:spPr>
      </p:pic>
      <p:sp>
        <p:nvSpPr>
          <p:cNvPr id="5" name="Title 2"/>
          <p:cNvSpPr txBox="1">
            <a:spLocks/>
          </p:cNvSpPr>
          <p:nvPr/>
        </p:nvSpPr>
        <p:spPr>
          <a:xfrm>
            <a:off x="395289" y="332656"/>
            <a:ext cx="8353424" cy="720724"/>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b="1" dirty="0"/>
              <a:t>3D Convolution across both spatial and temporal domains</a:t>
            </a:r>
          </a:p>
        </p:txBody>
      </p:sp>
      <p:sp>
        <p:nvSpPr>
          <p:cNvPr id="6" name="Rectangle 6"/>
          <p:cNvSpPr/>
          <p:nvPr/>
        </p:nvSpPr>
        <p:spPr>
          <a:xfrm>
            <a:off x="2514600" y="5772090"/>
            <a:ext cx="4495800" cy="400110"/>
          </a:xfrm>
          <a:prstGeom prst="rect">
            <a:avLst/>
          </a:prstGeom>
        </p:spPr>
        <p:txBody>
          <a:bodyPr wrap="square">
            <a:spAutoFit/>
          </a:bodyPr>
          <a:lstStyle/>
          <a:p>
            <a:r>
              <a:rPr lang="en-US" sz="2000" dirty="0">
                <a:latin typeface="Times New Roman" pitchFamily="18" charset="0"/>
                <a:cs typeface="Times New Roman" pitchFamily="18" charset="0"/>
              </a:rPr>
              <a:t>3D Convolution across 3 adjacent frames</a:t>
            </a:r>
          </a:p>
        </p:txBody>
      </p:sp>
    </p:spTree>
    <p:extLst>
      <p:ext uri="{BB962C8B-B14F-4D97-AF65-F5344CB8AC3E}">
        <p14:creationId xmlns:p14="http://schemas.microsoft.com/office/powerpoint/2010/main" val="16435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b="1" dirty="0"/>
              <a:t>Deep learning with reconfigurable structure</a:t>
            </a:r>
          </a:p>
        </p:txBody>
      </p:sp>
      <p:sp>
        <p:nvSpPr>
          <p:cNvPr id="7" name="Rectangle 10"/>
          <p:cNvSpPr/>
          <p:nvPr/>
        </p:nvSpPr>
        <p:spPr>
          <a:xfrm>
            <a:off x="838200" y="6172200"/>
            <a:ext cx="7848600" cy="400110"/>
          </a:xfrm>
          <a:prstGeom prst="rect">
            <a:avLst/>
          </a:prstGeom>
        </p:spPr>
        <p:txBody>
          <a:bodyPr wrap="square">
            <a:spAutoFit/>
          </a:bodyPr>
          <a:lstStyle/>
          <a:p>
            <a:r>
              <a:rPr lang="en-US" sz="2000" dirty="0">
                <a:latin typeface="Times New Roman" pitchFamily="18" charset="0"/>
                <a:cs typeface="Times New Roman" pitchFamily="18" charset="0"/>
              </a:rPr>
              <a:t>Incorporating the latent variables to manipulate the activation of neurons</a:t>
            </a:r>
          </a:p>
        </p:txBody>
      </p:sp>
      <p:pic>
        <p:nvPicPr>
          <p:cNvPr id="4" name="图片 3"/>
          <p:cNvPicPr>
            <a:picLocks noChangeAspect="1"/>
          </p:cNvPicPr>
          <p:nvPr/>
        </p:nvPicPr>
        <p:blipFill>
          <a:blip r:embed="rId3"/>
          <a:stretch>
            <a:fillRect/>
          </a:stretch>
        </p:blipFill>
        <p:spPr>
          <a:xfrm>
            <a:off x="4114800" y="1219200"/>
            <a:ext cx="1613535" cy="406718"/>
          </a:xfrm>
          <a:prstGeom prst="rect">
            <a:avLst/>
          </a:prstGeom>
        </p:spPr>
      </p:pic>
      <p:pic>
        <p:nvPicPr>
          <p:cNvPr id="3" name="图片 2"/>
          <p:cNvPicPr>
            <a:picLocks noChangeAspect="1"/>
          </p:cNvPicPr>
          <p:nvPr/>
        </p:nvPicPr>
        <p:blipFill>
          <a:blip r:embed="rId4"/>
          <a:stretch>
            <a:fillRect/>
          </a:stretch>
        </p:blipFill>
        <p:spPr>
          <a:xfrm>
            <a:off x="1300162" y="1741490"/>
            <a:ext cx="6543675" cy="4430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83" y="3124200"/>
            <a:ext cx="8683034" cy="2802709"/>
          </a:xfrm>
          <a:prstGeom prst="rect">
            <a:avLst/>
          </a:prstGeom>
        </p:spPr>
      </p:pic>
      <p:sp>
        <p:nvSpPr>
          <p:cNvPr id="5" name="矩形 4"/>
          <p:cNvSpPr/>
          <p:nvPr/>
        </p:nvSpPr>
        <p:spPr>
          <a:xfrm>
            <a:off x="762000" y="1676400"/>
            <a:ext cx="7305783" cy="1200329"/>
          </a:xfrm>
          <a:prstGeom prst="rect">
            <a:avLst/>
          </a:prstGeom>
        </p:spPr>
        <p:txBody>
          <a:bodyPr wrap="none">
            <a:spAutoFit/>
          </a:bodyPr>
          <a:lstStyle/>
          <a:p>
            <a:r>
              <a:rPr lang="en-US" altLang="zh-CN" sz="2400" dirty="0"/>
              <a:t>Pros: Better generalization performance on small data.</a:t>
            </a:r>
          </a:p>
          <a:p>
            <a:r>
              <a:rPr lang="en-US" altLang="zh-CN" sz="2400" dirty="0"/>
              <a:t>Cons: The margin can be increased by simply </a:t>
            </a:r>
            <a:r>
              <a:rPr lang="en-US" altLang="zh-CN" sz="2400" b="1" dirty="0"/>
              <a:t>expanding </a:t>
            </a:r>
          </a:p>
          <a:p>
            <a:r>
              <a:rPr lang="en-US" altLang="zh-CN" sz="2400" dirty="0"/>
              <a:t>the feature space!</a:t>
            </a:r>
            <a:endParaRPr lang="zh-CN" altLang="en-US" sz="2400" dirty="0"/>
          </a:p>
        </p:txBody>
      </p:sp>
      <p:sp>
        <p:nvSpPr>
          <p:cNvPr id="6" name="标题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b="1" dirty="0"/>
              <a:t>Deep model with Linear SVM</a:t>
            </a:r>
            <a:endParaRPr lang="zh-CN" altLang="en-US" sz="3200" b="1" dirty="0"/>
          </a:p>
        </p:txBody>
      </p:sp>
    </p:spTree>
    <p:extLst>
      <p:ext uri="{BB962C8B-B14F-4D97-AF65-F5344CB8AC3E}">
        <p14:creationId xmlns:p14="http://schemas.microsoft.com/office/powerpoint/2010/main" val="3467470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a:t>Deep model with relaxed radius-margin bound</a:t>
            </a:r>
            <a:endParaRPr lang="zh-CN" altLang="en-US" sz="3200" b="1" dirty="0"/>
          </a:p>
        </p:txBody>
      </p:sp>
      <p:pic>
        <p:nvPicPr>
          <p:cNvPr id="4" name="图片 3"/>
          <p:cNvPicPr>
            <a:picLocks noChangeAspect="1"/>
          </p:cNvPicPr>
          <p:nvPr/>
        </p:nvPicPr>
        <p:blipFill>
          <a:blip r:embed="rId3"/>
          <a:stretch>
            <a:fillRect/>
          </a:stretch>
        </p:blipFill>
        <p:spPr>
          <a:xfrm>
            <a:off x="80010" y="3649980"/>
            <a:ext cx="8983980" cy="3208020"/>
          </a:xfrm>
          <a:prstGeom prst="rect">
            <a:avLst/>
          </a:prstGeom>
        </p:spPr>
      </p:pic>
      <p:sp>
        <p:nvSpPr>
          <p:cNvPr id="9" name="矩形 8"/>
          <p:cNvSpPr/>
          <p:nvPr/>
        </p:nvSpPr>
        <p:spPr>
          <a:xfrm>
            <a:off x="2159000" y="5638800"/>
            <a:ext cx="152400" cy="76200"/>
          </a:xfrm>
          <a:prstGeom prst="rect">
            <a:avLst/>
          </a:prstGeom>
          <a:solidFill>
            <a:srgbClr val="FFFF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矩形 9"/>
          <p:cNvSpPr/>
          <p:nvPr/>
        </p:nvSpPr>
        <p:spPr>
          <a:xfrm>
            <a:off x="2311400" y="5819775"/>
            <a:ext cx="152400" cy="76200"/>
          </a:xfrm>
          <a:prstGeom prst="rect">
            <a:avLst/>
          </a:prstGeom>
          <a:solidFill>
            <a:srgbClr val="FFFF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1" name="图片 10"/>
          <p:cNvPicPr>
            <a:picLocks noChangeAspect="1"/>
          </p:cNvPicPr>
          <p:nvPr/>
        </p:nvPicPr>
        <p:blipFill>
          <a:blip r:embed="rId4"/>
          <a:stretch>
            <a:fillRect/>
          </a:stretch>
        </p:blipFill>
        <p:spPr>
          <a:xfrm>
            <a:off x="2561748" y="3160395"/>
            <a:ext cx="4887278" cy="573405"/>
          </a:xfrm>
          <a:prstGeom prst="rect">
            <a:avLst/>
          </a:prstGeom>
        </p:spPr>
      </p:pic>
      <p:pic>
        <p:nvPicPr>
          <p:cNvPr id="12" name="图片 11"/>
          <p:cNvPicPr>
            <a:picLocks noChangeAspect="1"/>
          </p:cNvPicPr>
          <p:nvPr/>
        </p:nvPicPr>
        <p:blipFill>
          <a:blip r:embed="rId5"/>
          <a:stretch>
            <a:fillRect/>
          </a:stretch>
        </p:blipFill>
        <p:spPr>
          <a:xfrm>
            <a:off x="2390775" y="1303020"/>
            <a:ext cx="5229225" cy="1857375"/>
          </a:xfrm>
          <a:prstGeom prst="rect">
            <a:avLst/>
          </a:prstGeom>
        </p:spPr>
      </p:pic>
    </p:spTree>
    <p:extLst>
      <p:ext uri="{BB962C8B-B14F-4D97-AF65-F5344CB8AC3E}">
        <p14:creationId xmlns:p14="http://schemas.microsoft.com/office/powerpoint/2010/main" val="200139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457200" y="274638"/>
            <a:ext cx="8229600" cy="1143000"/>
          </a:xfrm>
        </p:spPr>
        <p:txBody>
          <a:bodyPr>
            <a:normAutofit/>
          </a:bodyPr>
          <a:lstStyle/>
          <a:p>
            <a:r>
              <a:rPr lang="en-US" altLang="zh-CN" sz="3200" b="1" dirty="0"/>
              <a:t>Deep model with relaxed radius-margin bound</a:t>
            </a:r>
            <a:endParaRPr lang="zh-CN" altLang="en-US" sz="3200" b="1" dirty="0"/>
          </a:p>
        </p:txBody>
      </p:sp>
      <p:pic>
        <p:nvPicPr>
          <p:cNvPr id="7" name="图片 6"/>
          <p:cNvPicPr>
            <a:picLocks noChangeAspect="1"/>
          </p:cNvPicPr>
          <p:nvPr/>
        </p:nvPicPr>
        <p:blipFill>
          <a:blip r:embed="rId2"/>
          <a:stretch>
            <a:fillRect/>
          </a:stretch>
        </p:blipFill>
        <p:spPr>
          <a:xfrm>
            <a:off x="1828322" y="2179320"/>
            <a:ext cx="5487353" cy="3307080"/>
          </a:xfrm>
          <a:prstGeom prst="rect">
            <a:avLst/>
          </a:prstGeom>
        </p:spPr>
      </p:pic>
      <p:sp>
        <p:nvSpPr>
          <p:cNvPr id="9" name="矩形 8"/>
          <p:cNvSpPr/>
          <p:nvPr/>
        </p:nvSpPr>
        <p:spPr>
          <a:xfrm>
            <a:off x="762000" y="1676400"/>
            <a:ext cx="3612656" cy="461665"/>
          </a:xfrm>
          <a:prstGeom prst="rect">
            <a:avLst/>
          </a:prstGeom>
        </p:spPr>
        <p:txBody>
          <a:bodyPr wrap="none">
            <a:spAutoFit/>
          </a:bodyPr>
          <a:lstStyle/>
          <a:p>
            <a:r>
              <a:rPr lang="en-US" altLang="zh-CN" sz="2400" b="1" dirty="0"/>
              <a:t>Relaxed: mini-batch based </a:t>
            </a:r>
            <a:endParaRPr lang="zh-CN" altLang="en-US" sz="2400" dirty="0"/>
          </a:p>
        </p:txBody>
      </p:sp>
    </p:spTree>
    <p:extLst>
      <p:ext uri="{BB962C8B-B14F-4D97-AF65-F5344CB8AC3E}">
        <p14:creationId xmlns:p14="http://schemas.microsoft.com/office/powerpoint/2010/main" val="2275288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457200" y="-228600"/>
            <a:ext cx="8229600" cy="1143000"/>
          </a:xfrm>
        </p:spPr>
        <p:txBody>
          <a:bodyPr>
            <a:normAutofit/>
          </a:bodyPr>
          <a:lstStyle/>
          <a:p>
            <a:pPr algn="l"/>
            <a:r>
              <a:rPr lang="en-US" altLang="zh-CN" sz="3200" b="1" dirty="0"/>
              <a:t>Joint Component Learning</a:t>
            </a:r>
            <a:endParaRPr lang="zh-CN" altLang="en-US" sz="3200" b="1"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685389"/>
            <a:ext cx="6329136" cy="6096411"/>
          </a:xfrm>
          <a:prstGeom prst="rect">
            <a:avLst/>
          </a:prstGeom>
        </p:spPr>
      </p:pic>
    </p:spTree>
    <p:extLst>
      <p:ext uri="{BB962C8B-B14F-4D97-AF65-F5344CB8AC3E}">
        <p14:creationId xmlns:p14="http://schemas.microsoft.com/office/powerpoint/2010/main" val="370672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468313" y="765175"/>
            <a:ext cx="74549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4400" b="1">
                <a:solidFill>
                  <a:srgbClr val="A20000"/>
                </a:solidFill>
                <a:latin typeface="Calisto MT" pitchFamily="18" charset="0"/>
                <a:ea typeface="黑体" pitchFamily="49" charset="-122"/>
                <a:cs typeface="Times New Roman" pitchFamily="18" charset="0"/>
              </a:rPr>
              <a:t>Outline</a:t>
            </a:r>
            <a:endParaRPr lang="zh-CN" altLang="en-US" sz="4400" b="1">
              <a:solidFill>
                <a:srgbClr val="A20000"/>
              </a:solidFill>
              <a:latin typeface="Calisto MT" pitchFamily="18" charset="0"/>
              <a:ea typeface="黑体" pitchFamily="49" charset="-122"/>
              <a:cs typeface="Times New Roman" pitchFamily="18" charset="0"/>
            </a:endParaRPr>
          </a:p>
        </p:txBody>
      </p:sp>
      <p:sp>
        <p:nvSpPr>
          <p:cNvPr id="9" name="TextBox 8"/>
          <p:cNvSpPr txBox="1"/>
          <p:nvPr/>
        </p:nvSpPr>
        <p:spPr>
          <a:xfrm>
            <a:off x="611188" y="1779588"/>
            <a:ext cx="8064500" cy="4247317"/>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en-US" altLang="zh-CN" sz="2800" b="1" dirty="0">
                <a:solidFill>
                  <a:srgbClr val="C00000"/>
                </a:solidFill>
                <a:latin typeface="Calisto MT" pitchFamily="18" charset="0"/>
                <a:ea typeface="+mn-ea"/>
              </a:rPr>
              <a:t>Background</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Related Works</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Motivation</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Framework</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Results</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Conclusion</a:t>
            </a:r>
          </a:p>
          <a:p>
            <a:pPr fontAlgn="auto">
              <a:spcBef>
                <a:spcPts val="0"/>
              </a:spcBef>
              <a:spcAft>
                <a:spcPts val="0"/>
              </a:spcAft>
              <a:defRPr/>
            </a:pPr>
            <a:endParaRPr lang="zh-CN" altLang="en-US" dirty="0">
              <a:latin typeface="+mn-lt"/>
              <a:ea typeface="+mn-ea"/>
            </a:endParaRPr>
          </a:p>
        </p:txBody>
      </p:sp>
      <p:cxnSp>
        <p:nvCxnSpPr>
          <p:cNvPr id="14" name="直接连接符 13"/>
          <p:cNvCxnSpPr/>
          <p:nvPr/>
        </p:nvCxnSpPr>
        <p:spPr>
          <a:xfrm>
            <a:off x="755650" y="1773238"/>
            <a:ext cx="3024188" cy="1587"/>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15917571"/>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341437"/>
            <a:ext cx="8229600" cy="4906963"/>
          </a:xfrm>
          <a:prstGeom prst="rect">
            <a:avLst/>
          </a:prstGeom>
        </p:spPr>
        <p:txBody>
          <a:bodyPr vert="horz" lIns="91440" tIns="45720" rIns="91440" bIns="45720" rtlCol="0">
            <a:normAutofit/>
          </a:bodyPr>
          <a:lstStyle/>
          <a:p>
            <a:pPr marL="457200" indent="-457200">
              <a:spcBef>
                <a:spcPct val="20000"/>
              </a:spcBef>
              <a:buFont typeface="Arial" panose="020B0604020202020204" pitchFamily="34" charset="0"/>
              <a:buChar char="•"/>
            </a:pPr>
            <a:r>
              <a:rPr lang="en-US" altLang="zh-CN" sz="2800" b="1" dirty="0"/>
              <a:t>Pre-training</a:t>
            </a:r>
            <a:endParaRPr lang="en-US" altLang="zh-CN" sz="3200" b="1" dirty="0"/>
          </a:p>
          <a:p>
            <a:pPr marL="800100" lvl="1" indent="-342900">
              <a:spcBef>
                <a:spcPct val="20000"/>
              </a:spcBef>
            </a:pPr>
            <a:r>
              <a:rPr lang="en-US" altLang="zh-CN" sz="2400" dirty="0"/>
              <a:t>Goal</a:t>
            </a:r>
            <a:r>
              <a:rPr lang="en-US" altLang="zh-CN" sz="2400" b="1" dirty="0"/>
              <a:t>:</a:t>
            </a:r>
          </a:p>
          <a:p>
            <a:pPr marL="800100" lvl="1" indent="-342900">
              <a:spcBef>
                <a:spcPct val="20000"/>
              </a:spcBef>
            </a:pPr>
            <a:r>
              <a:rPr lang="en-US" altLang="zh-CN" sz="2400" dirty="0"/>
              <a:t>1) Handle the insufficient RGB-D data for training. </a:t>
            </a:r>
          </a:p>
          <a:p>
            <a:pPr marL="914400" lvl="1" indent="-457200">
              <a:spcBef>
                <a:spcPct val="20000"/>
              </a:spcBef>
            </a:pPr>
            <a:r>
              <a:rPr lang="en-US" altLang="zh-CN" sz="2400" dirty="0"/>
              <a:t>2) Boosting the activity recognition results.</a:t>
            </a:r>
          </a:p>
          <a:p>
            <a:pPr marL="914400" lvl="1" indent="-457200">
              <a:spcBef>
                <a:spcPct val="20000"/>
              </a:spcBef>
            </a:pPr>
            <a:endParaRPr lang="en-US" altLang="zh-CN" sz="2400" dirty="0"/>
          </a:p>
          <a:p>
            <a:pPr marL="800100" lvl="1" indent="-342900">
              <a:spcBef>
                <a:spcPct val="20000"/>
              </a:spcBef>
            </a:pPr>
            <a:r>
              <a:rPr lang="en-US" altLang="zh-CN" sz="2400" dirty="0"/>
              <a:t>More details</a:t>
            </a:r>
            <a:r>
              <a:rPr lang="en-US" altLang="zh-CN" sz="2400" b="1" dirty="0"/>
              <a:t>:</a:t>
            </a:r>
          </a:p>
          <a:p>
            <a:pPr marL="914400" lvl="1" indent="-457200">
              <a:spcBef>
                <a:spcPct val="20000"/>
              </a:spcBef>
              <a:buFontTx/>
              <a:buAutoNum type="arabicParenR"/>
            </a:pPr>
            <a:r>
              <a:rPr lang="en-US" altLang="zh-CN" sz="2400" dirty="0"/>
              <a:t>Discard the </a:t>
            </a:r>
            <a:r>
              <a:rPr lang="en-US" altLang="zh-CN" sz="2400" b="1" dirty="0" err="1"/>
              <a:t>reconfigurability</a:t>
            </a:r>
            <a:r>
              <a:rPr lang="en-US" altLang="zh-CN" sz="2400" b="1" dirty="0"/>
              <a:t> </a:t>
            </a:r>
            <a:r>
              <a:rPr lang="en-US" altLang="zh-CN" sz="2400" dirty="0"/>
              <a:t>and</a:t>
            </a:r>
            <a:r>
              <a:rPr lang="en-US" altLang="zh-CN" sz="2400" b="1" dirty="0"/>
              <a:t> depth channel</a:t>
            </a:r>
            <a:r>
              <a:rPr lang="en-US" altLang="zh-CN" sz="2400" dirty="0"/>
              <a:t>.</a:t>
            </a:r>
          </a:p>
          <a:p>
            <a:pPr marL="914400" lvl="1" indent="-457200">
              <a:spcBef>
                <a:spcPct val="20000"/>
              </a:spcBef>
              <a:buAutoNum type="arabicParenR"/>
            </a:pPr>
            <a:r>
              <a:rPr lang="en-US" altLang="zh-CN" sz="2400" dirty="0"/>
              <a:t>Train with 2D activity videos with labels (</a:t>
            </a:r>
            <a:r>
              <a:rPr lang="en-US" altLang="zh-CN" sz="2400" b="1" dirty="0"/>
              <a:t>Supervised</a:t>
            </a:r>
            <a:r>
              <a:rPr lang="en-US" altLang="zh-CN" sz="2400" dirty="0"/>
              <a:t>).</a:t>
            </a:r>
          </a:p>
          <a:p>
            <a:pPr marL="914400" lvl="1" indent="-457200">
              <a:spcBef>
                <a:spcPct val="20000"/>
              </a:spcBef>
              <a:buAutoNum type="arabicParenR"/>
            </a:pPr>
            <a:r>
              <a:rPr lang="en-US" altLang="zh-CN" sz="2400" dirty="0"/>
              <a:t>Apply </a:t>
            </a:r>
            <a:r>
              <a:rPr lang="en-US" altLang="zh-CN" sz="2400" b="1" dirty="0"/>
              <a:t>standard back propagation </a:t>
            </a:r>
            <a:r>
              <a:rPr lang="en-US" altLang="zh-CN" sz="2400" dirty="0"/>
              <a:t>to learn parameters.</a:t>
            </a:r>
          </a:p>
          <a:p>
            <a:pPr marL="914400" lvl="1" indent="-457200">
              <a:spcBef>
                <a:spcPct val="20000"/>
              </a:spcBef>
              <a:buAutoNum type="arabicParenR"/>
            </a:pPr>
            <a:endParaRPr lang="en-US" altLang="zh-CN" sz="24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标题 1"/>
          <p:cNvSpPr>
            <a:spLocks noGrp="1"/>
          </p:cNvSpPr>
          <p:nvPr>
            <p:ph type="title"/>
          </p:nvPr>
        </p:nvSpPr>
        <p:spPr>
          <a:xfrm>
            <a:off x="457200" y="274638"/>
            <a:ext cx="8229600" cy="1143000"/>
          </a:xfrm>
        </p:spPr>
        <p:txBody>
          <a:bodyPr/>
          <a:lstStyle/>
          <a:p>
            <a:r>
              <a:rPr lang="en-US" altLang="zh-CN" dirty="0"/>
              <a:t>Deep Structured Models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341437"/>
            <a:ext cx="8229600" cy="452596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zh-CN" sz="3000" b="1" dirty="0"/>
              <a:t>Inference</a:t>
            </a:r>
          </a:p>
          <a:p>
            <a:pPr marL="800100" lvl="1" indent="-342900">
              <a:spcBef>
                <a:spcPct val="20000"/>
              </a:spcBef>
            </a:pPr>
            <a:r>
              <a:rPr lang="en-US" altLang="zh-CN" sz="2400" dirty="0"/>
              <a:t>Perform the standard procedure of brute search for activity label and latent variables.</a:t>
            </a:r>
            <a:endParaRPr lang="en-US" altLang="zh-CN" sz="2600" dirty="0"/>
          </a:p>
          <a:p>
            <a:pPr marL="800100" lvl="1" indent="-342900">
              <a:spcBef>
                <a:spcPct val="20000"/>
              </a:spcBef>
            </a:pPr>
            <a:endParaRPr lang="en-US" altLang="zh-CN" sz="2400" dirty="0"/>
          </a:p>
          <a:p>
            <a:pPr marL="800100" lvl="1" indent="-342900">
              <a:spcBef>
                <a:spcPct val="20000"/>
              </a:spcBef>
            </a:pPr>
            <a:endParaRPr lang="en-US" altLang="zh-CN" sz="2400" dirty="0"/>
          </a:p>
          <a:p>
            <a:pPr marL="800100" lvl="1" indent="-342900">
              <a:spcBef>
                <a:spcPct val="20000"/>
              </a:spcBef>
            </a:pPr>
            <a:r>
              <a:rPr lang="en-US" altLang="zh-CN" sz="2600" b="1" dirty="0"/>
              <a:t>More details:</a:t>
            </a:r>
          </a:p>
          <a:p>
            <a:pPr lvl="1">
              <a:spcBef>
                <a:spcPct val="20000"/>
              </a:spcBef>
            </a:pPr>
            <a:r>
              <a:rPr lang="en-US" altLang="zh-CN" sz="2400" dirty="0"/>
              <a:t>Given an activity label, we calculate its maximum probability by brute searching across all the temporal segmentations.</a:t>
            </a:r>
          </a:p>
          <a:p>
            <a:pPr marL="914400" lvl="1" indent="-457200">
              <a:spcBef>
                <a:spcPct val="20000"/>
              </a:spcBef>
              <a:buAutoNum type="arabicParenR"/>
            </a:pPr>
            <a:r>
              <a:rPr lang="en-US" altLang="zh-CN" sz="2400" dirty="0"/>
              <a:t>Search across all labels.</a:t>
            </a:r>
          </a:p>
          <a:p>
            <a:pPr marL="914400" lvl="1" indent="-457200">
              <a:spcBef>
                <a:spcPct val="20000"/>
              </a:spcBef>
              <a:buAutoNum type="arabicParenR"/>
            </a:pPr>
            <a:r>
              <a:rPr lang="en-US" altLang="zh-CN" sz="2400" dirty="0"/>
              <a:t>Choose the label with the maximum.</a:t>
            </a:r>
          </a:p>
          <a:p>
            <a:pPr marL="914400" lvl="1" indent="-457200">
              <a:spcBef>
                <a:spcPct val="20000"/>
              </a:spcBef>
              <a:buFontTx/>
              <a:buAutoNum type="arabicParenR"/>
            </a:pPr>
            <a:r>
              <a:rPr lang="en-US" altLang="zh-CN" sz="2400" dirty="0"/>
              <a:t>Accelerate the inference speed via Parallel computation. </a:t>
            </a:r>
          </a:p>
          <a:p>
            <a:pPr lvl="1">
              <a:spcBef>
                <a:spcPct val="20000"/>
              </a:spcBef>
            </a:pPr>
            <a:r>
              <a:rPr lang="en-US" altLang="zh-CN" sz="2400" dirty="0"/>
              <a:t>						(0.4 second per video)</a:t>
            </a:r>
          </a:p>
          <a:p>
            <a:pPr marL="914400" lvl="1" indent="-457200">
              <a:spcBef>
                <a:spcPct val="20000"/>
              </a:spcBef>
            </a:pPr>
            <a:endParaRPr lang="en-US" altLang="zh-CN" sz="24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标题 1"/>
          <p:cNvSpPr>
            <a:spLocks noGrp="1"/>
          </p:cNvSpPr>
          <p:nvPr>
            <p:ph type="title"/>
          </p:nvPr>
        </p:nvSpPr>
        <p:spPr>
          <a:xfrm>
            <a:off x="457200" y="274638"/>
            <a:ext cx="8229600" cy="1143000"/>
          </a:xfrm>
        </p:spPr>
        <p:txBody>
          <a:bodyPr/>
          <a:lstStyle/>
          <a:p>
            <a:r>
              <a:rPr lang="en-US" altLang="zh-CN" dirty="0"/>
              <a:t>Deep Structured Models </a:t>
            </a:r>
            <a:endParaRPr lang="zh-CN" altLang="en-US" dirty="0"/>
          </a:p>
        </p:txBody>
      </p:sp>
      <p:pic>
        <p:nvPicPr>
          <p:cNvPr id="6" name="图片 5"/>
          <p:cNvPicPr>
            <a:picLocks noChangeAspect="1"/>
          </p:cNvPicPr>
          <p:nvPr/>
        </p:nvPicPr>
        <p:blipFill>
          <a:blip r:embed="rId3"/>
          <a:stretch>
            <a:fillRect/>
          </a:stretch>
        </p:blipFill>
        <p:spPr>
          <a:xfrm>
            <a:off x="1219200" y="2438400"/>
            <a:ext cx="6591300" cy="769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fade">
                                      <p:cBhvr>
                                        <p:cTn id="41" dur="500"/>
                                        <p:tgtEl>
                                          <p:spTgt spid="4">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468313" y="765175"/>
            <a:ext cx="74549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4400" b="1">
                <a:solidFill>
                  <a:srgbClr val="A20000"/>
                </a:solidFill>
                <a:latin typeface="Calisto MT" pitchFamily="18" charset="0"/>
                <a:ea typeface="黑体" pitchFamily="49" charset="-122"/>
                <a:cs typeface="Times New Roman" pitchFamily="18" charset="0"/>
              </a:rPr>
              <a:t>Outline</a:t>
            </a:r>
            <a:endParaRPr lang="zh-CN" altLang="en-US" sz="4400" b="1">
              <a:solidFill>
                <a:srgbClr val="A20000"/>
              </a:solidFill>
              <a:latin typeface="Calisto MT" pitchFamily="18" charset="0"/>
              <a:ea typeface="黑体" pitchFamily="49" charset="-122"/>
              <a:cs typeface="Times New Roman" pitchFamily="18" charset="0"/>
            </a:endParaRPr>
          </a:p>
        </p:txBody>
      </p:sp>
      <p:sp>
        <p:nvSpPr>
          <p:cNvPr id="9" name="TextBox 8"/>
          <p:cNvSpPr txBox="1"/>
          <p:nvPr/>
        </p:nvSpPr>
        <p:spPr>
          <a:xfrm>
            <a:off x="611188" y="1779588"/>
            <a:ext cx="8064500" cy="4247317"/>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Background</a:t>
            </a:r>
          </a:p>
          <a:p>
            <a:pPr>
              <a:lnSpc>
                <a:spcPct val="150000"/>
              </a:lnSpc>
              <a:buFont typeface="Arial" pitchFamily="34" charset="0"/>
              <a:buChar char="•"/>
              <a:defRPr/>
            </a:pPr>
            <a:r>
              <a:rPr lang="en-US" altLang="zh-CN" sz="2800" b="1" dirty="0">
                <a:solidFill>
                  <a:schemeClr val="bg1">
                    <a:lumMod val="65000"/>
                  </a:schemeClr>
                </a:solidFill>
                <a:latin typeface="Calisto MT" pitchFamily="18" charset="0"/>
              </a:rPr>
              <a:t>Related Works</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Motivation</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Framework</a:t>
            </a:r>
          </a:p>
          <a:p>
            <a:pPr fontAlgn="auto">
              <a:lnSpc>
                <a:spcPct val="150000"/>
              </a:lnSpc>
              <a:spcBef>
                <a:spcPts val="0"/>
              </a:spcBef>
              <a:spcAft>
                <a:spcPts val="0"/>
              </a:spcAft>
              <a:buFont typeface="Arial" pitchFamily="34" charset="0"/>
              <a:buChar char="•"/>
              <a:defRPr/>
            </a:pPr>
            <a:r>
              <a:rPr lang="en-US" altLang="zh-CN" sz="2800" b="1" dirty="0">
                <a:solidFill>
                  <a:srgbClr val="C00000"/>
                </a:solidFill>
                <a:latin typeface="Calisto MT" pitchFamily="18" charset="0"/>
              </a:rPr>
              <a:t>Results</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Conclusion</a:t>
            </a:r>
          </a:p>
          <a:p>
            <a:pPr fontAlgn="auto">
              <a:spcBef>
                <a:spcPts val="0"/>
              </a:spcBef>
              <a:spcAft>
                <a:spcPts val="0"/>
              </a:spcAft>
              <a:defRPr/>
            </a:pPr>
            <a:endParaRPr lang="zh-CN" altLang="en-US" dirty="0">
              <a:latin typeface="+mn-lt"/>
              <a:ea typeface="+mn-ea"/>
            </a:endParaRPr>
          </a:p>
        </p:txBody>
      </p:sp>
      <p:cxnSp>
        <p:nvCxnSpPr>
          <p:cNvPr id="14" name="直接连接符 13"/>
          <p:cNvCxnSpPr/>
          <p:nvPr/>
        </p:nvCxnSpPr>
        <p:spPr>
          <a:xfrm>
            <a:off x="755650" y="1773238"/>
            <a:ext cx="3024188" cy="1587"/>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17741018"/>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341437"/>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zh-CN" sz="2800" b="1" dirty="0"/>
              <a:t>Dataset</a:t>
            </a:r>
          </a:p>
          <a:p>
            <a:pPr marL="800100" lvl="1" indent="-342900">
              <a:spcBef>
                <a:spcPct val="20000"/>
              </a:spcBef>
              <a:buFont typeface="Arial" pitchFamily="34" charset="0"/>
              <a:buChar char="•"/>
            </a:pPr>
            <a:r>
              <a:rPr lang="en-US" altLang="zh-CN" sz="2400" dirty="0"/>
              <a:t>CAD-120 activity dataset (120 videos, made by Cornell University)</a:t>
            </a:r>
          </a:p>
          <a:p>
            <a:pPr marL="800100" lvl="1" indent="-342900">
              <a:spcBef>
                <a:spcPct val="20000"/>
              </a:spcBef>
              <a:buFont typeface="Arial" pitchFamily="34" charset="0"/>
              <a:buChar char="•"/>
            </a:pPr>
            <a:r>
              <a:rPr lang="en-US" altLang="zh-CN" sz="2400" dirty="0"/>
              <a:t>Office Activity (OA) dataset. (1180 videos, newly created by us)</a:t>
            </a:r>
          </a:p>
          <a:p>
            <a:pPr marL="800100" lvl="1" indent="-342900">
              <a:spcBef>
                <a:spcPct val="20000"/>
              </a:spcBef>
              <a:buFont typeface="Arial" pitchFamily="34" charset="0"/>
              <a:buChar char="•"/>
            </a:pPr>
            <a:r>
              <a:rPr lang="en-US" altLang="zh-CN" sz="2400" dirty="0"/>
              <a:t>SBU dataset. (300 videos, made by  Stony Brook University)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zh-CN" sz="2800" b="1" dirty="0"/>
              <a:t>Challenge</a:t>
            </a:r>
          </a:p>
          <a:p>
            <a:pPr marL="800100" lvl="1" indent="-342900">
              <a:spcBef>
                <a:spcPct val="20000"/>
              </a:spcBef>
              <a:buFont typeface="Arial" pitchFamily="34" charset="0"/>
              <a:buChar char="•"/>
            </a:pPr>
            <a:r>
              <a:rPr lang="en-US" altLang="zh-CN" sz="2400" dirty="0"/>
              <a:t>large variance in object appearance, human pose, and viewpoint.</a:t>
            </a:r>
          </a:p>
          <a:p>
            <a:pPr marL="800100" lvl="1" indent="-342900">
              <a:spcBef>
                <a:spcPct val="20000"/>
              </a:spcBef>
              <a:buFont typeface="Arial" pitchFamily="34" charset="0"/>
              <a:buChar char="•"/>
            </a:pPr>
            <a:r>
              <a:rPr lang="en-US" altLang="zh-CN" sz="2400" dirty="0"/>
              <a:t>OA and SBU contain two subjects with interactions.</a:t>
            </a:r>
          </a:p>
        </p:txBody>
      </p:sp>
      <p:sp>
        <p:nvSpPr>
          <p:cNvPr id="5" name="标题 1"/>
          <p:cNvSpPr>
            <a:spLocks noGrp="1"/>
          </p:cNvSpPr>
          <p:nvPr>
            <p:ph type="title"/>
          </p:nvPr>
        </p:nvSpPr>
        <p:spPr>
          <a:xfrm>
            <a:off x="457200" y="274638"/>
            <a:ext cx="8229600" cy="1143000"/>
          </a:xfrm>
        </p:spPr>
        <p:txBody>
          <a:bodyPr/>
          <a:lstStyle/>
          <a:p>
            <a:r>
              <a:rPr lang="en-US" altLang="zh-CN" dirty="0"/>
              <a:t>Results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wangkeze\Desktop\未标题-3.png"/>
          <p:cNvPicPr>
            <a:picLocks noChangeAspect="1" noChangeArrowheads="1"/>
          </p:cNvPicPr>
          <p:nvPr/>
        </p:nvPicPr>
        <p:blipFill>
          <a:blip r:embed="rId3" cstate="print"/>
          <a:srcRect/>
          <a:stretch>
            <a:fillRect/>
          </a:stretch>
        </p:blipFill>
        <p:spPr bwMode="auto">
          <a:xfrm>
            <a:off x="827343" y="548640"/>
            <a:ext cx="7489314" cy="5760720"/>
          </a:xfrm>
          <a:prstGeom prst="rect">
            <a:avLst/>
          </a:prstGeom>
          <a:noFill/>
        </p:spPr>
      </p:pic>
      <p:sp>
        <p:nvSpPr>
          <p:cNvPr id="3" name="矩形 2"/>
          <p:cNvSpPr/>
          <p:nvPr/>
        </p:nvSpPr>
        <p:spPr>
          <a:xfrm>
            <a:off x="3886200" y="6324600"/>
            <a:ext cx="1345240" cy="461665"/>
          </a:xfrm>
          <a:prstGeom prst="rect">
            <a:avLst/>
          </a:prstGeom>
        </p:spPr>
        <p:txBody>
          <a:bodyPr wrap="none">
            <a:spAutoFit/>
          </a:bodyPr>
          <a:lstStyle/>
          <a:p>
            <a:r>
              <a:rPr lang="en-US" altLang="zh-CN" sz="2400" dirty="0"/>
              <a:t>CAD-120 </a:t>
            </a:r>
            <a:endParaRPr lang="zh-CN" alt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447800" y="0"/>
            <a:ext cx="6248400" cy="6372225"/>
          </a:xfrm>
          <a:prstGeom prst="rect">
            <a:avLst/>
          </a:prstGeom>
        </p:spPr>
      </p:pic>
      <p:sp>
        <p:nvSpPr>
          <p:cNvPr id="5" name="矩形 4"/>
          <p:cNvSpPr/>
          <p:nvPr/>
        </p:nvSpPr>
        <p:spPr>
          <a:xfrm>
            <a:off x="4192729" y="6372225"/>
            <a:ext cx="758541" cy="461665"/>
          </a:xfrm>
          <a:prstGeom prst="rect">
            <a:avLst/>
          </a:prstGeom>
        </p:spPr>
        <p:txBody>
          <a:bodyPr wrap="none">
            <a:spAutoFit/>
          </a:bodyPr>
          <a:lstStyle/>
          <a:p>
            <a:r>
              <a:rPr lang="en-US" altLang="zh-CN" sz="2400" dirty="0"/>
              <a:t>SBU </a:t>
            </a:r>
            <a:endParaRPr lang="zh-CN" altLang="en-US" sz="2400" dirty="0"/>
          </a:p>
        </p:txBody>
      </p:sp>
    </p:spTree>
    <p:extLst>
      <p:ext uri="{BB962C8B-B14F-4D97-AF65-F5344CB8AC3E}">
        <p14:creationId xmlns:p14="http://schemas.microsoft.com/office/powerpoint/2010/main" val="3061052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angkeze\Desktop\未标题-2.png"/>
          <p:cNvPicPr>
            <a:picLocks noChangeAspect="1" noChangeArrowheads="1"/>
          </p:cNvPicPr>
          <p:nvPr/>
        </p:nvPicPr>
        <p:blipFill>
          <a:blip r:embed="rId3" cstate="print"/>
          <a:srcRect/>
          <a:stretch>
            <a:fillRect/>
          </a:stretch>
        </p:blipFill>
        <p:spPr bwMode="auto">
          <a:xfrm>
            <a:off x="870449" y="547659"/>
            <a:ext cx="7403103" cy="5762683"/>
          </a:xfrm>
          <a:prstGeom prst="rect">
            <a:avLst/>
          </a:prstGeom>
          <a:noFill/>
        </p:spPr>
      </p:pic>
      <p:sp>
        <p:nvSpPr>
          <p:cNvPr id="3" name="矩形 2"/>
          <p:cNvSpPr/>
          <p:nvPr/>
        </p:nvSpPr>
        <p:spPr>
          <a:xfrm>
            <a:off x="3581400" y="6324600"/>
            <a:ext cx="2830968" cy="461665"/>
          </a:xfrm>
          <a:prstGeom prst="rect">
            <a:avLst/>
          </a:prstGeom>
        </p:spPr>
        <p:txBody>
          <a:bodyPr wrap="none">
            <a:spAutoFit/>
          </a:bodyPr>
          <a:lstStyle/>
          <a:p>
            <a:r>
              <a:rPr lang="en-US" altLang="zh-CN" sz="2400" dirty="0"/>
              <a:t>OA-1 (single subject) </a:t>
            </a:r>
            <a:endParaRPr lang="zh-CN" alt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angkeze\Desktop\未标题-1.png"/>
          <p:cNvPicPr>
            <a:picLocks noChangeAspect="1" noChangeArrowheads="1"/>
          </p:cNvPicPr>
          <p:nvPr/>
        </p:nvPicPr>
        <p:blipFill>
          <a:blip r:embed="rId2" cstate="print"/>
          <a:srcRect/>
          <a:stretch>
            <a:fillRect/>
          </a:stretch>
        </p:blipFill>
        <p:spPr bwMode="auto">
          <a:xfrm>
            <a:off x="876300" y="552422"/>
            <a:ext cx="7391400" cy="5753156"/>
          </a:xfrm>
          <a:prstGeom prst="rect">
            <a:avLst/>
          </a:prstGeom>
          <a:noFill/>
        </p:spPr>
      </p:pic>
      <p:sp>
        <p:nvSpPr>
          <p:cNvPr id="3" name="矩形 2"/>
          <p:cNvSpPr/>
          <p:nvPr/>
        </p:nvSpPr>
        <p:spPr>
          <a:xfrm>
            <a:off x="3581400" y="6324600"/>
            <a:ext cx="2711063" cy="461665"/>
          </a:xfrm>
          <a:prstGeom prst="rect">
            <a:avLst/>
          </a:prstGeom>
        </p:spPr>
        <p:txBody>
          <a:bodyPr wrap="none">
            <a:spAutoFit/>
          </a:bodyPr>
          <a:lstStyle/>
          <a:p>
            <a:r>
              <a:rPr lang="en-US" altLang="zh-CN" sz="2400" dirty="0"/>
              <a:t>OA-2 (two subjects) </a:t>
            </a:r>
            <a:endParaRPr lang="zh-CN" alt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95289" y="332656"/>
            <a:ext cx="8353424" cy="7207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t>Experimental Results</a:t>
            </a:r>
            <a:endParaRPr lang="en-US" sz="3600" dirty="0"/>
          </a:p>
        </p:txBody>
      </p:sp>
      <p:pic>
        <p:nvPicPr>
          <p:cNvPr id="5" name="图片 4"/>
          <p:cNvPicPr>
            <a:picLocks noChangeAspect="1"/>
          </p:cNvPicPr>
          <p:nvPr/>
        </p:nvPicPr>
        <p:blipFill>
          <a:blip r:embed="rId3"/>
          <a:stretch>
            <a:fillRect/>
          </a:stretch>
        </p:blipFill>
        <p:spPr>
          <a:xfrm>
            <a:off x="1509713" y="1121124"/>
            <a:ext cx="6124575" cy="561975"/>
          </a:xfrm>
          <a:prstGeom prst="rect">
            <a:avLst/>
          </a:prstGeom>
        </p:spPr>
      </p:pic>
      <p:pic>
        <p:nvPicPr>
          <p:cNvPr id="11" name="图片 10"/>
          <p:cNvPicPr>
            <a:picLocks noChangeAspect="1"/>
          </p:cNvPicPr>
          <p:nvPr/>
        </p:nvPicPr>
        <p:blipFill>
          <a:blip r:embed="rId4"/>
          <a:stretch>
            <a:fillRect/>
          </a:stretch>
        </p:blipFill>
        <p:spPr>
          <a:xfrm>
            <a:off x="-9525" y="3295650"/>
            <a:ext cx="4581525" cy="2876550"/>
          </a:xfrm>
          <a:prstGeom prst="rect">
            <a:avLst/>
          </a:prstGeom>
        </p:spPr>
      </p:pic>
      <p:pic>
        <p:nvPicPr>
          <p:cNvPr id="13" name="图片 12"/>
          <p:cNvPicPr>
            <a:picLocks noChangeAspect="1"/>
          </p:cNvPicPr>
          <p:nvPr/>
        </p:nvPicPr>
        <p:blipFill>
          <a:blip r:embed="rId5"/>
          <a:stretch>
            <a:fillRect/>
          </a:stretch>
        </p:blipFill>
        <p:spPr>
          <a:xfrm>
            <a:off x="2871787" y="1717518"/>
            <a:ext cx="3400425" cy="238125"/>
          </a:xfrm>
          <a:prstGeom prst="rect">
            <a:avLst/>
          </a:prstGeom>
        </p:spPr>
      </p:pic>
      <p:pic>
        <p:nvPicPr>
          <p:cNvPr id="10" name="图片 9"/>
          <p:cNvPicPr>
            <a:picLocks noChangeAspect="1"/>
          </p:cNvPicPr>
          <p:nvPr/>
        </p:nvPicPr>
        <p:blipFill>
          <a:blip r:embed="rId6"/>
          <a:stretch>
            <a:fillRect/>
          </a:stretch>
        </p:blipFill>
        <p:spPr>
          <a:xfrm>
            <a:off x="4570926" y="3238500"/>
            <a:ext cx="4572000" cy="2933700"/>
          </a:xfrm>
          <a:prstGeom prst="rect">
            <a:avLst/>
          </a:prstGeom>
        </p:spPr>
      </p:pic>
      <p:pic>
        <p:nvPicPr>
          <p:cNvPr id="12" name="图片 11"/>
          <p:cNvPicPr>
            <a:picLocks noChangeAspect="1"/>
          </p:cNvPicPr>
          <p:nvPr/>
        </p:nvPicPr>
        <p:blipFill>
          <a:blip r:embed="rId7"/>
          <a:stretch>
            <a:fillRect/>
          </a:stretch>
        </p:blipFill>
        <p:spPr>
          <a:xfrm>
            <a:off x="2356363" y="2284931"/>
            <a:ext cx="4429125" cy="762000"/>
          </a:xfrm>
          <a:prstGeom prst="rect">
            <a:avLst/>
          </a:prstGeom>
        </p:spPr>
      </p:pic>
    </p:spTree>
    <p:extLst>
      <p:ext uri="{BB962C8B-B14F-4D97-AF65-F5344CB8AC3E}">
        <p14:creationId xmlns:p14="http://schemas.microsoft.com/office/powerpoint/2010/main" val="3974271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395289" y="332656"/>
            <a:ext cx="8353424" cy="720724"/>
          </a:xfrm>
        </p:spPr>
        <p:txBody>
          <a:bodyPr/>
          <a:lstStyle/>
          <a:p>
            <a:r>
              <a:rPr lang="en-US" sz="3600" dirty="0"/>
              <a:t>Experimental Results</a:t>
            </a:r>
          </a:p>
        </p:txBody>
      </p:sp>
      <p:pic>
        <p:nvPicPr>
          <p:cNvPr id="3" name="图片 2"/>
          <p:cNvPicPr>
            <a:picLocks noChangeAspect="1"/>
          </p:cNvPicPr>
          <p:nvPr/>
        </p:nvPicPr>
        <p:blipFill>
          <a:blip r:embed="rId3"/>
          <a:stretch>
            <a:fillRect/>
          </a:stretch>
        </p:blipFill>
        <p:spPr>
          <a:xfrm>
            <a:off x="240602" y="1600200"/>
            <a:ext cx="8780741" cy="4495800"/>
          </a:xfrm>
          <a:prstGeom prst="rect">
            <a:avLst/>
          </a:prstGeom>
        </p:spPr>
      </p:pic>
    </p:spTree>
    <p:extLst>
      <p:ext uri="{BB962C8B-B14F-4D97-AF65-F5344CB8AC3E}">
        <p14:creationId xmlns:p14="http://schemas.microsoft.com/office/powerpoint/2010/main" val="322972418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se2-mm.cn.bing.net/th?id=OIP.M5f225dc3beff6766a48d24c876ed9547o0&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958" y="4876800"/>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a:spLocks noGrp="1"/>
          </p:cNvSpPr>
          <p:nvPr>
            <p:ph type="title"/>
          </p:nvPr>
        </p:nvSpPr>
        <p:spPr>
          <a:xfrm>
            <a:off x="395289" y="332656"/>
            <a:ext cx="8353424" cy="720724"/>
          </a:xfrm>
        </p:spPr>
        <p:txBody>
          <a:bodyPr/>
          <a:lstStyle/>
          <a:p>
            <a:r>
              <a:rPr lang="en-US" sz="3600" dirty="0"/>
              <a:t>Background</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344602"/>
            <a:ext cx="679450" cy="12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822" y="3347777"/>
            <a:ext cx="6477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9985" y="3347777"/>
            <a:ext cx="555625" cy="12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8587" y="3295389"/>
            <a:ext cx="47625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5453" y="3295389"/>
            <a:ext cx="822325"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5287" y="3295389"/>
            <a:ext cx="690563"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4876800"/>
            <a:ext cx="2784475"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4087" y="1475377"/>
            <a:ext cx="2235898" cy="1398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56535" y="1493696"/>
            <a:ext cx="3311967" cy="1353565"/>
          </a:xfrm>
          <a:prstGeom prst="rect">
            <a:avLst/>
          </a:prstGeom>
        </p:spPr>
      </p:pic>
    </p:spTree>
    <p:extLst>
      <p:ext uri="{BB962C8B-B14F-4D97-AF65-F5344CB8AC3E}">
        <p14:creationId xmlns:p14="http://schemas.microsoft.com/office/powerpoint/2010/main" val="776673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9037"/>
            <a:ext cx="8229600" cy="5516563"/>
          </a:xfrm>
        </p:spPr>
        <p:txBody>
          <a:bodyPr>
            <a:normAutofit/>
          </a:bodyPr>
          <a:lstStyle/>
          <a:p>
            <a:r>
              <a:rPr lang="en-US" altLang="zh-CN" sz="2800" dirty="0"/>
              <a:t>With/without using the pre-training</a:t>
            </a:r>
          </a:p>
          <a:p>
            <a:r>
              <a:rPr lang="en-US" altLang="zh-CN" sz="2800" dirty="0"/>
              <a:t>With/without incorporating the latent structure</a:t>
            </a:r>
          </a:p>
          <a:p>
            <a:pPr marL="0" indent="0">
              <a:buNone/>
            </a:pPr>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pPr marL="0" indent="0">
              <a:buNone/>
            </a:pPr>
            <a:endParaRPr lang="en-US" sz="2800" dirty="0"/>
          </a:p>
        </p:txBody>
      </p:sp>
      <p:sp>
        <p:nvSpPr>
          <p:cNvPr id="8" name="Title 2"/>
          <p:cNvSpPr>
            <a:spLocks noGrp="1"/>
          </p:cNvSpPr>
          <p:nvPr>
            <p:ph type="title"/>
          </p:nvPr>
        </p:nvSpPr>
        <p:spPr>
          <a:xfrm>
            <a:off x="395289" y="332656"/>
            <a:ext cx="8353424" cy="720724"/>
          </a:xfrm>
        </p:spPr>
        <p:txBody>
          <a:bodyPr/>
          <a:lstStyle/>
          <a:p>
            <a:r>
              <a:rPr lang="en-US" sz="3600" dirty="0"/>
              <a:t>Empirical Analysis</a:t>
            </a:r>
          </a:p>
        </p:txBody>
      </p:sp>
      <p:pic>
        <p:nvPicPr>
          <p:cNvPr id="11" name="图片 10"/>
          <p:cNvPicPr>
            <a:picLocks noChangeAspect="1"/>
          </p:cNvPicPr>
          <p:nvPr/>
        </p:nvPicPr>
        <p:blipFill>
          <a:blip r:embed="rId3"/>
          <a:stretch>
            <a:fillRect/>
          </a:stretch>
        </p:blipFill>
        <p:spPr>
          <a:xfrm>
            <a:off x="-57150" y="2603140"/>
            <a:ext cx="4705350" cy="3505200"/>
          </a:xfrm>
          <a:prstGeom prst="rect">
            <a:avLst/>
          </a:prstGeom>
        </p:spPr>
      </p:pic>
      <p:pic>
        <p:nvPicPr>
          <p:cNvPr id="2" name="图片 1"/>
          <p:cNvPicPr>
            <a:picLocks noChangeAspect="1"/>
          </p:cNvPicPr>
          <p:nvPr/>
        </p:nvPicPr>
        <p:blipFill>
          <a:blip r:embed="rId4"/>
          <a:stretch>
            <a:fillRect/>
          </a:stretch>
        </p:blipFill>
        <p:spPr>
          <a:xfrm>
            <a:off x="4667250" y="2579327"/>
            <a:ext cx="4562475" cy="3552825"/>
          </a:xfrm>
          <a:prstGeom prst="rect">
            <a:avLst/>
          </a:prstGeom>
        </p:spPr>
      </p:pic>
    </p:spTree>
    <p:extLst>
      <p:ext uri="{BB962C8B-B14F-4D97-AF65-F5344CB8AC3E}">
        <p14:creationId xmlns:p14="http://schemas.microsoft.com/office/powerpoint/2010/main" val="365941848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9037"/>
            <a:ext cx="8229600" cy="5516563"/>
          </a:xfrm>
        </p:spPr>
        <p:txBody>
          <a:bodyPr>
            <a:normAutofit/>
          </a:bodyPr>
          <a:lstStyle/>
          <a:p>
            <a:r>
              <a:rPr lang="en-US" altLang="zh-CN" sz="2800" dirty="0"/>
              <a:t>With/without Relaxed Radius-margin Bound.</a:t>
            </a:r>
          </a:p>
          <a:p>
            <a:endParaRPr lang="en-US" altLang="zh-CN" sz="2800" dirty="0"/>
          </a:p>
          <a:p>
            <a:endParaRPr lang="en-US" altLang="zh-CN" sz="2800" dirty="0"/>
          </a:p>
          <a:p>
            <a:endParaRPr lang="en-US" altLang="zh-CN" sz="2800" dirty="0"/>
          </a:p>
          <a:p>
            <a:endParaRPr lang="en-US" altLang="zh-CN" sz="2800" dirty="0"/>
          </a:p>
          <a:p>
            <a:pPr marL="0" indent="0">
              <a:buNone/>
            </a:pPr>
            <a:endParaRPr lang="en-US" altLang="zh-CN" sz="2800" dirty="0"/>
          </a:p>
          <a:p>
            <a:r>
              <a:rPr lang="en-US" altLang="zh-CN" sz="2800" dirty="0"/>
              <a:t>With/without depth channel.</a:t>
            </a:r>
          </a:p>
          <a:p>
            <a:pPr marL="0" indent="0">
              <a:buNone/>
            </a:pPr>
            <a:endParaRPr lang="en-US" sz="2800" dirty="0"/>
          </a:p>
        </p:txBody>
      </p:sp>
      <p:sp>
        <p:nvSpPr>
          <p:cNvPr id="8" name="Title 2"/>
          <p:cNvSpPr>
            <a:spLocks noGrp="1"/>
          </p:cNvSpPr>
          <p:nvPr>
            <p:ph type="title"/>
          </p:nvPr>
        </p:nvSpPr>
        <p:spPr>
          <a:xfrm>
            <a:off x="395289" y="332656"/>
            <a:ext cx="8353424" cy="720724"/>
          </a:xfrm>
        </p:spPr>
        <p:txBody>
          <a:bodyPr/>
          <a:lstStyle/>
          <a:p>
            <a:r>
              <a:rPr lang="en-US" sz="3600" dirty="0"/>
              <a:t>Empirical Analysis</a:t>
            </a:r>
          </a:p>
        </p:txBody>
      </p:sp>
      <p:pic>
        <p:nvPicPr>
          <p:cNvPr id="6" name="图片 5"/>
          <p:cNvPicPr>
            <a:picLocks noChangeAspect="1"/>
          </p:cNvPicPr>
          <p:nvPr/>
        </p:nvPicPr>
        <p:blipFill>
          <a:blip r:embed="rId3"/>
          <a:stretch>
            <a:fillRect/>
          </a:stretch>
        </p:blipFill>
        <p:spPr>
          <a:xfrm>
            <a:off x="0" y="2219325"/>
            <a:ext cx="4552950" cy="1362075"/>
          </a:xfrm>
          <a:prstGeom prst="rect">
            <a:avLst/>
          </a:prstGeom>
        </p:spPr>
      </p:pic>
      <p:pic>
        <p:nvPicPr>
          <p:cNvPr id="7" name="图片 6"/>
          <p:cNvPicPr>
            <a:picLocks noChangeAspect="1"/>
          </p:cNvPicPr>
          <p:nvPr/>
        </p:nvPicPr>
        <p:blipFill>
          <a:blip r:embed="rId4"/>
          <a:stretch>
            <a:fillRect/>
          </a:stretch>
        </p:blipFill>
        <p:spPr>
          <a:xfrm>
            <a:off x="4545169" y="1878447"/>
            <a:ext cx="4552950" cy="1666875"/>
          </a:xfrm>
          <a:prstGeom prst="rect">
            <a:avLst/>
          </a:prstGeom>
        </p:spPr>
      </p:pic>
      <p:pic>
        <p:nvPicPr>
          <p:cNvPr id="5" name="图片 4"/>
          <p:cNvPicPr>
            <a:picLocks noChangeAspect="1"/>
          </p:cNvPicPr>
          <p:nvPr/>
        </p:nvPicPr>
        <p:blipFill>
          <a:blip r:embed="rId5"/>
          <a:stretch>
            <a:fillRect/>
          </a:stretch>
        </p:blipFill>
        <p:spPr>
          <a:xfrm>
            <a:off x="2362200" y="4962525"/>
            <a:ext cx="4648200" cy="1133475"/>
          </a:xfrm>
          <a:prstGeom prst="rect">
            <a:avLst/>
          </a:prstGeom>
        </p:spPr>
      </p:pic>
    </p:spTree>
    <p:extLst>
      <p:ext uri="{BB962C8B-B14F-4D97-AF65-F5344CB8AC3E}">
        <p14:creationId xmlns:p14="http://schemas.microsoft.com/office/powerpoint/2010/main" val="23412985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468313" y="765175"/>
            <a:ext cx="74549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4400" b="1">
                <a:solidFill>
                  <a:srgbClr val="A20000"/>
                </a:solidFill>
                <a:latin typeface="Calisto MT" pitchFamily="18" charset="0"/>
                <a:ea typeface="黑体" pitchFamily="49" charset="-122"/>
                <a:cs typeface="Times New Roman" pitchFamily="18" charset="0"/>
              </a:rPr>
              <a:t>Outline</a:t>
            </a:r>
            <a:endParaRPr lang="zh-CN" altLang="en-US" sz="4400" b="1">
              <a:solidFill>
                <a:srgbClr val="A20000"/>
              </a:solidFill>
              <a:latin typeface="Calisto MT" pitchFamily="18" charset="0"/>
              <a:ea typeface="黑体" pitchFamily="49" charset="-122"/>
              <a:cs typeface="Times New Roman" pitchFamily="18" charset="0"/>
            </a:endParaRPr>
          </a:p>
        </p:txBody>
      </p:sp>
      <p:sp>
        <p:nvSpPr>
          <p:cNvPr id="9" name="TextBox 8"/>
          <p:cNvSpPr txBox="1"/>
          <p:nvPr/>
        </p:nvSpPr>
        <p:spPr>
          <a:xfrm>
            <a:off x="611188" y="1779588"/>
            <a:ext cx="8064500" cy="4247317"/>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Background</a:t>
            </a:r>
          </a:p>
          <a:p>
            <a:pPr>
              <a:lnSpc>
                <a:spcPct val="150000"/>
              </a:lnSpc>
              <a:buFont typeface="Arial" pitchFamily="34" charset="0"/>
              <a:buChar char="•"/>
              <a:defRPr/>
            </a:pPr>
            <a:r>
              <a:rPr lang="en-US" altLang="zh-CN" sz="2800" b="1" dirty="0">
                <a:solidFill>
                  <a:schemeClr val="bg1">
                    <a:lumMod val="65000"/>
                  </a:schemeClr>
                </a:solidFill>
                <a:latin typeface="Calisto MT" pitchFamily="18" charset="0"/>
              </a:rPr>
              <a:t>Related Works</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Motivation</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Framework</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Results</a:t>
            </a:r>
          </a:p>
          <a:p>
            <a:pPr fontAlgn="auto">
              <a:lnSpc>
                <a:spcPct val="150000"/>
              </a:lnSpc>
              <a:spcBef>
                <a:spcPts val="0"/>
              </a:spcBef>
              <a:spcAft>
                <a:spcPts val="0"/>
              </a:spcAft>
              <a:buFont typeface="Arial" pitchFamily="34" charset="0"/>
              <a:buChar char="•"/>
              <a:defRPr/>
            </a:pPr>
            <a:r>
              <a:rPr lang="en-US" altLang="zh-CN" sz="2800" b="1" dirty="0">
                <a:solidFill>
                  <a:srgbClr val="C00000"/>
                </a:solidFill>
                <a:latin typeface="Calisto MT" pitchFamily="18" charset="0"/>
              </a:rPr>
              <a:t>Conclusion</a:t>
            </a:r>
          </a:p>
          <a:p>
            <a:pPr fontAlgn="auto">
              <a:spcBef>
                <a:spcPts val="0"/>
              </a:spcBef>
              <a:spcAft>
                <a:spcPts val="0"/>
              </a:spcAft>
              <a:defRPr/>
            </a:pPr>
            <a:endParaRPr lang="zh-CN" altLang="en-US" dirty="0">
              <a:latin typeface="+mn-lt"/>
              <a:ea typeface="+mn-ea"/>
            </a:endParaRPr>
          </a:p>
        </p:txBody>
      </p:sp>
      <p:cxnSp>
        <p:nvCxnSpPr>
          <p:cNvPr id="14" name="直接连接符 13"/>
          <p:cNvCxnSpPr/>
          <p:nvPr/>
        </p:nvCxnSpPr>
        <p:spPr>
          <a:xfrm>
            <a:off x="755650" y="1773238"/>
            <a:ext cx="3024188" cy="1587"/>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09905394"/>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r>
              <a:rPr lang="en-US" dirty="0"/>
              <a:t>Recognize from raw RGB-D data directly.</a:t>
            </a:r>
          </a:p>
          <a:p>
            <a:r>
              <a:rPr lang="en-US" altLang="zh-CN" dirty="0"/>
              <a:t>Incorporate model </a:t>
            </a:r>
            <a:r>
              <a:rPr lang="en-US" altLang="zh-CN" dirty="0" err="1"/>
              <a:t>reconfigurability</a:t>
            </a:r>
            <a:r>
              <a:rPr lang="en-US" altLang="zh-CN" dirty="0"/>
              <a:t> into layered convolutional neutral networks</a:t>
            </a:r>
          </a:p>
          <a:p>
            <a:r>
              <a:rPr lang="en-US" altLang="zh-CN" dirty="0"/>
              <a:t>Integrate the radius-margin regularization with the feature learning</a:t>
            </a:r>
          </a:p>
          <a:p>
            <a:r>
              <a:rPr lang="en-US" altLang="zh-CN" dirty="0"/>
              <a:t>Handle well realistic challenges in 3D activity recognition</a:t>
            </a:r>
          </a:p>
          <a:p>
            <a:pPr>
              <a:buNone/>
            </a:pPr>
            <a:endParaRPr lang="en-US" dirty="0"/>
          </a:p>
        </p:txBody>
      </p:sp>
    </p:spTree>
    <p:extLst>
      <p:ext uri="{BB962C8B-B14F-4D97-AF65-F5344CB8AC3E}">
        <p14:creationId xmlns:p14="http://schemas.microsoft.com/office/powerpoint/2010/main" val="60550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57500"/>
            <a:ext cx="8229600" cy="1143000"/>
          </a:xfrm>
        </p:spPr>
        <p:txBody>
          <a:bodyPr>
            <a:normAutofit/>
          </a:bodyPr>
          <a:lstStyle/>
          <a:p>
            <a:r>
              <a:rPr lang="en-US" altLang="zh-CN" sz="6600"/>
              <a:t>Thank you!</a:t>
            </a:r>
            <a:endParaRPr lang="zh-CN" altLang="en-US" sz="6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468313" y="765175"/>
            <a:ext cx="74549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sz="4400" b="1" dirty="0">
                <a:solidFill>
                  <a:srgbClr val="A20000"/>
                </a:solidFill>
                <a:latin typeface="Calisto MT" pitchFamily="18" charset="0"/>
                <a:ea typeface="黑体" pitchFamily="49" charset="-122"/>
                <a:cs typeface="Times New Roman" pitchFamily="18" charset="0"/>
              </a:rPr>
              <a:t>Outline</a:t>
            </a:r>
            <a:endParaRPr lang="zh-CN" altLang="en-US" sz="4400" b="1" dirty="0">
              <a:solidFill>
                <a:srgbClr val="A20000"/>
              </a:solidFill>
              <a:latin typeface="Calisto MT" pitchFamily="18" charset="0"/>
              <a:ea typeface="黑体" pitchFamily="49" charset="-122"/>
              <a:cs typeface="Times New Roman" pitchFamily="18" charset="0"/>
            </a:endParaRPr>
          </a:p>
        </p:txBody>
      </p:sp>
      <p:sp>
        <p:nvSpPr>
          <p:cNvPr id="9" name="TextBox 8"/>
          <p:cNvSpPr txBox="1"/>
          <p:nvPr/>
        </p:nvSpPr>
        <p:spPr>
          <a:xfrm>
            <a:off x="611188" y="1779588"/>
            <a:ext cx="8064500" cy="4247317"/>
          </a:xfrm>
          <a:prstGeom prst="rect">
            <a:avLst/>
          </a:prstGeom>
          <a:noFill/>
        </p:spPr>
        <p:txBody>
          <a:bodyPr>
            <a:spAutoFit/>
          </a:bodyPr>
          <a:lstStyle/>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Background</a:t>
            </a:r>
          </a:p>
          <a:p>
            <a:pPr fontAlgn="auto">
              <a:lnSpc>
                <a:spcPct val="150000"/>
              </a:lnSpc>
              <a:spcBef>
                <a:spcPts val="0"/>
              </a:spcBef>
              <a:spcAft>
                <a:spcPts val="0"/>
              </a:spcAft>
              <a:buFont typeface="Arial" pitchFamily="34" charset="0"/>
              <a:buChar char="•"/>
              <a:defRPr/>
            </a:pPr>
            <a:r>
              <a:rPr lang="en-US" altLang="zh-CN" sz="2800" b="1" dirty="0">
                <a:solidFill>
                  <a:srgbClr val="C00000"/>
                </a:solidFill>
                <a:latin typeface="Calisto MT" pitchFamily="18" charset="0"/>
              </a:rPr>
              <a:t>Related Works</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Motivation</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Framework</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Results</a:t>
            </a:r>
          </a:p>
          <a:p>
            <a:pPr fontAlgn="auto">
              <a:lnSpc>
                <a:spcPct val="150000"/>
              </a:lnSpc>
              <a:spcBef>
                <a:spcPts val="0"/>
              </a:spcBef>
              <a:spcAft>
                <a:spcPts val="0"/>
              </a:spcAft>
              <a:buFont typeface="Arial" pitchFamily="34" charset="0"/>
              <a:buChar char="•"/>
              <a:defRPr/>
            </a:pPr>
            <a:r>
              <a:rPr lang="en-US" altLang="zh-CN" sz="2800" b="1" dirty="0">
                <a:solidFill>
                  <a:schemeClr val="bg1">
                    <a:lumMod val="65000"/>
                  </a:schemeClr>
                </a:solidFill>
                <a:latin typeface="Calisto MT" pitchFamily="18" charset="0"/>
              </a:rPr>
              <a:t>Conclusion</a:t>
            </a:r>
          </a:p>
          <a:p>
            <a:pPr fontAlgn="auto">
              <a:spcBef>
                <a:spcPts val="0"/>
              </a:spcBef>
              <a:spcAft>
                <a:spcPts val="0"/>
              </a:spcAft>
              <a:defRPr/>
            </a:pPr>
            <a:endParaRPr lang="zh-CN" altLang="en-US" dirty="0">
              <a:latin typeface="+mn-lt"/>
              <a:ea typeface="+mn-ea"/>
            </a:endParaRPr>
          </a:p>
        </p:txBody>
      </p:sp>
      <p:cxnSp>
        <p:nvCxnSpPr>
          <p:cNvPr id="14" name="直接连接符 13"/>
          <p:cNvCxnSpPr/>
          <p:nvPr/>
        </p:nvCxnSpPr>
        <p:spPr>
          <a:xfrm>
            <a:off x="755650" y="1773238"/>
            <a:ext cx="3024188" cy="1587"/>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37466729"/>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83955" y="231495"/>
            <a:ext cx="6564645" cy="935665"/>
          </a:xfrm>
        </p:spPr>
        <p:txBody>
          <a:bodyPr/>
          <a:lstStyle/>
          <a:p>
            <a:r>
              <a:rPr lang="en-US" dirty="0"/>
              <a:t>Joints as Feature</a:t>
            </a:r>
          </a:p>
        </p:txBody>
      </p:sp>
      <p:sp>
        <p:nvSpPr>
          <p:cNvPr id="5" name="Content Placeholder 2"/>
          <p:cNvSpPr>
            <a:spLocks noGrp="1"/>
          </p:cNvSpPr>
          <p:nvPr>
            <p:ph idx="4294967295"/>
          </p:nvPr>
        </p:nvSpPr>
        <p:spPr>
          <a:xfrm>
            <a:off x="0" y="1371600"/>
            <a:ext cx="8237538" cy="4281488"/>
          </a:xfrm>
        </p:spPr>
        <p:txBody>
          <a:bodyPr>
            <a:normAutofit/>
          </a:bodyPr>
          <a:lstStyle/>
          <a:p>
            <a:r>
              <a:rPr lang="en-US" sz="2400" dirty="0"/>
              <a:t>Recognizing nine atomic marker movements from Motion Capture Data (</a:t>
            </a:r>
            <a:r>
              <a:rPr lang="en-US" sz="2400" dirty="0" err="1"/>
              <a:t>MoCap</a:t>
            </a:r>
            <a:r>
              <a:rPr lang="en-US" sz="2400" dirty="0"/>
              <a:t>)</a:t>
            </a:r>
            <a:endParaRPr lang="en-US" sz="2000" dirty="0"/>
          </a:p>
          <a:p>
            <a:r>
              <a:rPr lang="en-US" sz="2400" dirty="0"/>
              <a:t>Curves in 2D phase spaces (joint angle vs. height of hips)</a:t>
            </a:r>
          </a:p>
          <a:p>
            <a:r>
              <a:rPr lang="en-US" sz="2400" dirty="0"/>
              <a:t>Supervised learning for selecting phase spaces  </a:t>
            </a:r>
          </a:p>
        </p:txBody>
      </p:sp>
      <p:sp>
        <p:nvSpPr>
          <p:cNvPr id="6" name="Rectangle 6"/>
          <p:cNvSpPr/>
          <p:nvPr/>
        </p:nvSpPr>
        <p:spPr>
          <a:xfrm>
            <a:off x="1630907" y="5939522"/>
            <a:ext cx="5882185" cy="646331"/>
          </a:xfrm>
          <a:prstGeom prst="rect">
            <a:avLst/>
          </a:prstGeom>
        </p:spPr>
        <p:txBody>
          <a:bodyPr wrap="square">
            <a:spAutoFit/>
          </a:bodyPr>
          <a:lstStyle/>
          <a:p>
            <a:pPr algn="ctr"/>
            <a:r>
              <a:rPr lang="en-US" dirty="0">
                <a:solidFill>
                  <a:srgbClr val="7DA7D9"/>
                </a:solidFill>
              </a:rPr>
              <a:t>[ L. Campbell and A. </a:t>
            </a:r>
            <a:r>
              <a:rPr lang="en-US" dirty="0" err="1">
                <a:solidFill>
                  <a:srgbClr val="7DA7D9"/>
                </a:solidFill>
              </a:rPr>
              <a:t>Bobick</a:t>
            </a:r>
            <a:r>
              <a:rPr lang="en-US" dirty="0">
                <a:solidFill>
                  <a:srgbClr val="7DA7D9"/>
                </a:solidFill>
              </a:rPr>
              <a:t>. </a:t>
            </a:r>
            <a:r>
              <a:rPr lang="en-US" b="1" dirty="0">
                <a:solidFill>
                  <a:srgbClr val="7DA7D9"/>
                </a:solidFill>
              </a:rPr>
              <a:t>Recognition of human body motion using phase space constraints. </a:t>
            </a:r>
            <a:r>
              <a:rPr lang="en-US" dirty="0">
                <a:solidFill>
                  <a:srgbClr val="7DA7D9"/>
                </a:solidFill>
              </a:rPr>
              <a:t>ICCV 1995 ]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776" y="3276600"/>
            <a:ext cx="5922024" cy="2391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dxl.wanmei.com/resources/jpg/121012/101813500263749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51" y="3276601"/>
            <a:ext cx="3045847" cy="228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93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5" y="231495"/>
            <a:ext cx="6564645" cy="935665"/>
          </a:xfrm>
        </p:spPr>
        <p:txBody>
          <a:bodyPr/>
          <a:lstStyle/>
          <a:p>
            <a:r>
              <a:rPr lang="en-US" dirty="0"/>
              <a:t>HMMs</a:t>
            </a:r>
          </a:p>
        </p:txBody>
      </p:sp>
      <p:sp>
        <p:nvSpPr>
          <p:cNvPr id="5" name="Content Placeholder 2"/>
          <p:cNvSpPr>
            <a:spLocks noGrp="1"/>
          </p:cNvSpPr>
          <p:nvPr>
            <p:ph idx="4294967295"/>
          </p:nvPr>
        </p:nvSpPr>
        <p:spPr>
          <a:xfrm>
            <a:off x="0" y="1143000"/>
            <a:ext cx="8237538" cy="4281488"/>
          </a:xfrm>
        </p:spPr>
        <p:txBody>
          <a:bodyPr>
            <a:normAutofit/>
          </a:bodyPr>
          <a:lstStyle/>
          <a:p>
            <a:r>
              <a:rPr lang="en-US" sz="2400" b="1" dirty="0"/>
              <a:t>Feature</a:t>
            </a:r>
            <a:r>
              <a:rPr lang="en-US" sz="2400" dirty="0"/>
              <a:t>: Dynamics of single joints modeled by HMM</a:t>
            </a:r>
            <a:endParaRPr lang="en-US" sz="2000" dirty="0"/>
          </a:p>
          <a:p>
            <a:r>
              <a:rPr lang="en-US" sz="2400" b="1" dirty="0"/>
              <a:t>Classifier</a:t>
            </a:r>
            <a:r>
              <a:rPr lang="en-US" sz="2400" dirty="0"/>
              <a:t>: HMMs as weak classifiers for </a:t>
            </a:r>
            <a:r>
              <a:rPr lang="en-US" sz="2400" dirty="0" err="1"/>
              <a:t>AdaBoost</a:t>
            </a:r>
            <a:r>
              <a:rPr lang="en-US" sz="2400" dirty="0"/>
              <a:t>  </a:t>
            </a:r>
          </a:p>
        </p:txBody>
      </p:sp>
      <p:sp>
        <p:nvSpPr>
          <p:cNvPr id="6" name="Rectangle 6"/>
          <p:cNvSpPr/>
          <p:nvPr/>
        </p:nvSpPr>
        <p:spPr>
          <a:xfrm>
            <a:off x="1289678" y="5939522"/>
            <a:ext cx="6564644" cy="646331"/>
          </a:xfrm>
          <a:prstGeom prst="rect">
            <a:avLst/>
          </a:prstGeom>
        </p:spPr>
        <p:txBody>
          <a:bodyPr wrap="square">
            <a:spAutoFit/>
          </a:bodyPr>
          <a:lstStyle/>
          <a:p>
            <a:pPr algn="ctr"/>
            <a:r>
              <a:rPr lang="en-US" dirty="0">
                <a:solidFill>
                  <a:srgbClr val="7DA7D9"/>
                </a:solidFill>
              </a:rPr>
              <a:t>[ F. </a:t>
            </a:r>
            <a:r>
              <a:rPr lang="en-US" dirty="0" err="1">
                <a:solidFill>
                  <a:srgbClr val="7DA7D9"/>
                </a:solidFill>
              </a:rPr>
              <a:t>Lv</a:t>
            </a:r>
            <a:r>
              <a:rPr lang="en-US" dirty="0">
                <a:solidFill>
                  <a:srgbClr val="7DA7D9"/>
                </a:solidFill>
              </a:rPr>
              <a:t> and R. </a:t>
            </a:r>
            <a:r>
              <a:rPr lang="en-US" dirty="0" err="1">
                <a:solidFill>
                  <a:srgbClr val="7DA7D9"/>
                </a:solidFill>
              </a:rPr>
              <a:t>Nevatia</a:t>
            </a:r>
            <a:r>
              <a:rPr lang="en-US" dirty="0">
                <a:solidFill>
                  <a:srgbClr val="7DA7D9"/>
                </a:solidFill>
              </a:rPr>
              <a:t>. </a:t>
            </a:r>
            <a:r>
              <a:rPr lang="en-US" b="1" dirty="0">
                <a:solidFill>
                  <a:srgbClr val="7DA7D9"/>
                </a:solidFill>
              </a:rPr>
              <a:t>Recognition and segmentation of 3-d human action using hmm and multi-class </a:t>
            </a:r>
            <a:r>
              <a:rPr lang="en-US" b="1" dirty="0" err="1">
                <a:solidFill>
                  <a:srgbClr val="7DA7D9"/>
                </a:solidFill>
              </a:rPr>
              <a:t>adaboost</a:t>
            </a:r>
            <a:r>
              <a:rPr lang="en-US" b="1" dirty="0">
                <a:solidFill>
                  <a:srgbClr val="7DA7D9"/>
                </a:solidFill>
              </a:rPr>
              <a:t>. </a:t>
            </a:r>
            <a:r>
              <a:rPr lang="en-US" dirty="0">
                <a:solidFill>
                  <a:srgbClr val="7DA7D9"/>
                </a:solidFill>
              </a:rPr>
              <a:t>ECCV 2006 ]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742" y="2743200"/>
            <a:ext cx="4486057" cy="2465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图片 1"/>
          <p:cNvPicPr>
            <a:picLocks noChangeAspect="1"/>
          </p:cNvPicPr>
          <p:nvPr/>
        </p:nvPicPr>
        <p:blipFill>
          <a:blip r:embed="rId3"/>
          <a:stretch>
            <a:fillRect/>
          </a:stretch>
        </p:blipFill>
        <p:spPr>
          <a:xfrm>
            <a:off x="177800" y="2146842"/>
            <a:ext cx="4165600" cy="3839378"/>
          </a:xfrm>
          <a:prstGeom prst="rect">
            <a:avLst/>
          </a:prstGeom>
        </p:spPr>
      </p:pic>
    </p:spTree>
    <p:extLst>
      <p:ext uri="{BB962C8B-B14F-4D97-AF65-F5344CB8AC3E}">
        <p14:creationId xmlns:p14="http://schemas.microsoft.com/office/powerpoint/2010/main" val="182247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0825" y="231495"/>
            <a:ext cx="6564645" cy="935665"/>
          </a:xfrm>
        </p:spPr>
        <p:txBody>
          <a:bodyPr/>
          <a:lstStyle/>
          <a:p>
            <a:r>
              <a:rPr lang="en-US" sz="3600" dirty="0"/>
              <a:t>Histogram of 3D Joint Locations</a:t>
            </a:r>
          </a:p>
        </p:txBody>
      </p:sp>
      <p:sp>
        <p:nvSpPr>
          <p:cNvPr id="5" name="Content Placeholder 2"/>
          <p:cNvSpPr>
            <a:spLocks noGrp="1"/>
          </p:cNvSpPr>
          <p:nvPr>
            <p:ph idx="4294967295"/>
          </p:nvPr>
        </p:nvSpPr>
        <p:spPr>
          <a:xfrm>
            <a:off x="0" y="1509712"/>
            <a:ext cx="8883918" cy="4281488"/>
          </a:xfrm>
        </p:spPr>
        <p:txBody>
          <a:bodyPr>
            <a:normAutofit/>
          </a:bodyPr>
          <a:lstStyle/>
          <a:p>
            <a:r>
              <a:rPr lang="en-US" sz="2400" b="1" dirty="0"/>
              <a:t>Reference</a:t>
            </a:r>
            <a:r>
              <a:rPr lang="en-US" sz="2400" dirty="0"/>
              <a:t>: Joint locations relative to hip in spherical coordinates </a:t>
            </a:r>
          </a:p>
          <a:p>
            <a:r>
              <a:rPr lang="en-US" sz="2400" b="1" dirty="0"/>
              <a:t>Pose</a:t>
            </a:r>
            <a:r>
              <a:rPr lang="en-US" sz="2400" dirty="0"/>
              <a:t> </a:t>
            </a:r>
            <a:r>
              <a:rPr lang="en-US" sz="2400" b="1" dirty="0"/>
              <a:t>Feature</a:t>
            </a:r>
            <a:r>
              <a:rPr lang="en-US" sz="2400" dirty="0"/>
              <a:t>: Quantization using </a:t>
            </a:r>
            <a:r>
              <a:rPr lang="en-US" sz="2400" b="1" dirty="0"/>
              <a:t>soft</a:t>
            </a:r>
            <a:r>
              <a:rPr lang="en-US" sz="2400" dirty="0"/>
              <a:t> binning with </a:t>
            </a:r>
            <a:r>
              <a:rPr lang="en-US" sz="2400" b="1" dirty="0"/>
              <a:t>Gaussians</a:t>
            </a:r>
          </a:p>
          <a:p>
            <a:r>
              <a:rPr lang="en-US" sz="2400" b="1" dirty="0"/>
              <a:t>Classifier</a:t>
            </a:r>
            <a:r>
              <a:rPr lang="en-US" sz="2400" dirty="0"/>
              <a:t>: LDA + Codebook of poses (k-means) + HMM</a:t>
            </a:r>
          </a:p>
          <a:p>
            <a:pPr marL="0" indent="0">
              <a:buNone/>
            </a:pPr>
            <a:r>
              <a:rPr lang="en-US" sz="2400" dirty="0"/>
              <a:t> </a:t>
            </a:r>
          </a:p>
        </p:txBody>
      </p:sp>
      <p:sp>
        <p:nvSpPr>
          <p:cNvPr id="6" name="Rectangle 6"/>
          <p:cNvSpPr/>
          <p:nvPr/>
        </p:nvSpPr>
        <p:spPr>
          <a:xfrm>
            <a:off x="1915319" y="5967147"/>
            <a:ext cx="5313362" cy="646331"/>
          </a:xfrm>
          <a:prstGeom prst="rect">
            <a:avLst/>
          </a:prstGeom>
        </p:spPr>
        <p:txBody>
          <a:bodyPr wrap="square">
            <a:spAutoFit/>
          </a:bodyPr>
          <a:lstStyle/>
          <a:p>
            <a:pPr algn="ctr"/>
            <a:r>
              <a:rPr lang="en-US" dirty="0">
                <a:solidFill>
                  <a:srgbClr val="7DA7D9"/>
                </a:solidFill>
              </a:rPr>
              <a:t>[ L. Xia et al. </a:t>
            </a:r>
            <a:r>
              <a:rPr lang="en-US" b="1" dirty="0">
                <a:solidFill>
                  <a:srgbClr val="7DA7D9"/>
                </a:solidFill>
              </a:rPr>
              <a:t>View invariant human action recognition using histograms of 3d joints. </a:t>
            </a:r>
            <a:r>
              <a:rPr lang="en-US" dirty="0">
                <a:solidFill>
                  <a:srgbClr val="7DA7D9"/>
                </a:solidFill>
              </a:rPr>
              <a:t>HAU3D 2012 ]</a:t>
            </a:r>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17" y="3136280"/>
            <a:ext cx="8629701" cy="2878367"/>
          </a:xfrm>
          <a:prstGeom prst="rect">
            <a:avLst/>
          </a:prstGeom>
        </p:spPr>
      </p:pic>
    </p:spTree>
    <p:extLst>
      <p:ext uri="{BB962C8B-B14F-4D97-AF65-F5344CB8AC3E}">
        <p14:creationId xmlns:p14="http://schemas.microsoft.com/office/powerpoint/2010/main" val="107693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2567" y="2017910"/>
            <a:ext cx="6411433" cy="3832274"/>
          </a:xfrm>
          <a:prstGeom prst="rect">
            <a:avLst/>
          </a:prstGeom>
        </p:spPr>
      </p:pic>
      <p:sp>
        <p:nvSpPr>
          <p:cNvPr id="5" name="Title 1"/>
          <p:cNvSpPr>
            <a:spLocks noGrp="1"/>
          </p:cNvSpPr>
          <p:nvPr>
            <p:ph type="title"/>
          </p:nvPr>
        </p:nvSpPr>
        <p:spPr>
          <a:xfrm>
            <a:off x="250825" y="231495"/>
            <a:ext cx="7750175" cy="935665"/>
          </a:xfrm>
        </p:spPr>
        <p:txBody>
          <a:bodyPr>
            <a:normAutofit/>
          </a:bodyPr>
          <a:lstStyle/>
          <a:p>
            <a:r>
              <a:rPr lang="en-US" dirty="0" err="1"/>
              <a:t>EigenJoints</a:t>
            </a:r>
            <a:endParaRPr lang="en-US" dirty="0"/>
          </a:p>
        </p:txBody>
      </p:sp>
      <p:sp>
        <p:nvSpPr>
          <p:cNvPr id="6" name="Content Placeholder 2"/>
          <p:cNvSpPr>
            <a:spLocks noGrp="1"/>
          </p:cNvSpPr>
          <p:nvPr>
            <p:ph idx="4294967295"/>
          </p:nvPr>
        </p:nvSpPr>
        <p:spPr>
          <a:xfrm>
            <a:off x="0" y="1052512"/>
            <a:ext cx="9067800" cy="4281488"/>
          </a:xfrm>
        </p:spPr>
        <p:txBody>
          <a:bodyPr>
            <a:normAutofit/>
          </a:bodyPr>
          <a:lstStyle/>
          <a:p>
            <a:pPr marL="0" indent="0">
              <a:buNone/>
            </a:pPr>
            <a:r>
              <a:rPr lang="en-US" sz="2400" dirty="0"/>
              <a:t>Integrated pose </a:t>
            </a:r>
            <a:r>
              <a:rPr lang="en-US" sz="2400" b="1" dirty="0"/>
              <a:t>feature</a:t>
            </a:r>
            <a:r>
              <a:rPr lang="en-US" sz="2400" dirty="0"/>
              <a:t>:          </a:t>
            </a:r>
            <a:r>
              <a:rPr lang="en-US" sz="2400" b="1" dirty="0"/>
              <a:t>Classifier</a:t>
            </a:r>
            <a:r>
              <a:rPr lang="en-US" sz="2400" dirty="0"/>
              <a:t>: Naïve Bayes Nearest Neighbor</a:t>
            </a:r>
            <a:br>
              <a:rPr lang="en-US" sz="2400" dirty="0"/>
            </a:br>
            <a:r>
              <a:rPr lang="en-US" sz="2000" dirty="0" err="1"/>
              <a:t>f</a:t>
            </a:r>
            <a:r>
              <a:rPr lang="en-US" sz="2000" baseline="-25000" dirty="0" err="1"/>
              <a:t>cc</a:t>
            </a:r>
            <a:r>
              <a:rPr lang="en-US" sz="2000" dirty="0"/>
              <a:t>: spatial joint differences</a:t>
            </a:r>
            <a:br>
              <a:rPr lang="en-US" sz="2000" dirty="0"/>
            </a:br>
            <a:r>
              <a:rPr lang="en-US" sz="2000" dirty="0" err="1"/>
              <a:t>f</a:t>
            </a:r>
            <a:r>
              <a:rPr lang="en-US" sz="2000" baseline="-25000" dirty="0" err="1"/>
              <a:t>cp</a:t>
            </a:r>
            <a:r>
              <a:rPr lang="en-US" sz="2000" dirty="0"/>
              <a:t>: temporal joint differences</a:t>
            </a:r>
            <a:br>
              <a:rPr lang="en-US" sz="2000" dirty="0"/>
            </a:br>
            <a:r>
              <a:rPr lang="en-US" sz="2000" dirty="0" err="1"/>
              <a:t>f</a:t>
            </a:r>
            <a:r>
              <a:rPr lang="en-US" sz="2000" baseline="-25000" dirty="0" err="1"/>
              <a:t>ci</a:t>
            </a:r>
            <a:r>
              <a:rPr lang="en-US" sz="2000" dirty="0"/>
              <a:t>: pose difference to initial pose</a:t>
            </a:r>
          </a:p>
        </p:txBody>
      </p:sp>
      <p:sp>
        <p:nvSpPr>
          <p:cNvPr id="7" name="Rectangle 6"/>
          <p:cNvSpPr/>
          <p:nvPr/>
        </p:nvSpPr>
        <p:spPr>
          <a:xfrm>
            <a:off x="1681162" y="5903348"/>
            <a:ext cx="5781675" cy="646331"/>
          </a:xfrm>
          <a:prstGeom prst="rect">
            <a:avLst/>
          </a:prstGeom>
        </p:spPr>
        <p:txBody>
          <a:bodyPr wrap="square">
            <a:spAutoFit/>
          </a:bodyPr>
          <a:lstStyle/>
          <a:p>
            <a:pPr algn="ctr"/>
            <a:r>
              <a:rPr lang="en-US" dirty="0">
                <a:solidFill>
                  <a:srgbClr val="7DA7D9"/>
                </a:solidFill>
              </a:rPr>
              <a:t>[ X. Yang and Y. </a:t>
            </a:r>
            <a:r>
              <a:rPr lang="en-US" dirty="0" err="1">
                <a:solidFill>
                  <a:srgbClr val="7DA7D9"/>
                </a:solidFill>
              </a:rPr>
              <a:t>Tian</a:t>
            </a:r>
            <a:r>
              <a:rPr lang="en-US" dirty="0">
                <a:solidFill>
                  <a:srgbClr val="7DA7D9"/>
                </a:solidFill>
              </a:rPr>
              <a:t>. </a:t>
            </a:r>
            <a:r>
              <a:rPr lang="en-US" b="1" dirty="0" err="1">
                <a:solidFill>
                  <a:srgbClr val="7DA7D9"/>
                </a:solidFill>
              </a:rPr>
              <a:t>Eigenjoints</a:t>
            </a:r>
            <a:r>
              <a:rPr lang="en-US" b="1" dirty="0">
                <a:solidFill>
                  <a:srgbClr val="7DA7D9"/>
                </a:solidFill>
              </a:rPr>
              <a:t>-based action recognition using naive-</a:t>
            </a:r>
            <a:r>
              <a:rPr lang="en-US" b="1" dirty="0" err="1">
                <a:solidFill>
                  <a:srgbClr val="7DA7D9"/>
                </a:solidFill>
              </a:rPr>
              <a:t>bayes</a:t>
            </a:r>
            <a:r>
              <a:rPr lang="en-US" b="1" dirty="0">
                <a:solidFill>
                  <a:srgbClr val="7DA7D9"/>
                </a:solidFill>
              </a:rPr>
              <a:t>-nearest-neighbor. </a:t>
            </a:r>
            <a:r>
              <a:rPr lang="en-US" dirty="0">
                <a:solidFill>
                  <a:srgbClr val="7DA7D9"/>
                </a:solidFill>
              </a:rPr>
              <a:t>HAU3D 2012 ]</a:t>
            </a:r>
          </a:p>
        </p:txBody>
      </p:sp>
    </p:spTree>
    <p:extLst>
      <p:ext uri="{BB962C8B-B14F-4D97-AF65-F5344CB8AC3E}">
        <p14:creationId xmlns:p14="http://schemas.microsoft.com/office/powerpoint/2010/main" val="1501497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TotalTime>
  <Words>1957</Words>
  <Application>Microsoft Office PowerPoint</Application>
  <PresentationFormat>全屏显示(4:3)</PresentationFormat>
  <Paragraphs>301</Paragraphs>
  <Slides>44</Slides>
  <Notes>15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44</vt:i4>
      </vt:variant>
    </vt:vector>
  </HeadingPairs>
  <TitlesOfParts>
    <vt:vector size="51" baseType="lpstr">
      <vt:lpstr>宋体</vt:lpstr>
      <vt:lpstr>黑体</vt:lpstr>
      <vt:lpstr>Arial</vt:lpstr>
      <vt:lpstr>Calibri</vt:lpstr>
      <vt:lpstr>Calisto MT</vt:lpstr>
      <vt:lpstr>Times New Roman</vt:lpstr>
      <vt:lpstr>Office Theme</vt:lpstr>
      <vt:lpstr>PowerPoint 演示文稿</vt:lpstr>
      <vt:lpstr>PowerPoint 演示文稿</vt:lpstr>
      <vt:lpstr>PowerPoint 演示文稿</vt:lpstr>
      <vt:lpstr>Background</vt:lpstr>
      <vt:lpstr>PowerPoint 演示文稿</vt:lpstr>
      <vt:lpstr>Joints as Feature</vt:lpstr>
      <vt:lpstr>HMMs</vt:lpstr>
      <vt:lpstr>Histogram of 3D Joint Locations</vt:lpstr>
      <vt:lpstr>EigenJoints</vt:lpstr>
      <vt:lpstr>Relational Pose Feature</vt:lpstr>
      <vt:lpstr>Silhouette (轮廓) Posture</vt:lpstr>
      <vt:lpstr>Depth Motion Maps</vt:lpstr>
      <vt:lpstr>Space-Time Occupancy Patterns</vt:lpstr>
      <vt:lpstr>Random Occupancy Patterns</vt:lpstr>
      <vt:lpstr>Histogram of 4D Surface Normals</vt:lpstr>
      <vt:lpstr>Depth and Joints</vt:lpstr>
      <vt:lpstr>Pose and Objects</vt:lpstr>
      <vt:lpstr>PowerPoint 演示文稿</vt:lpstr>
      <vt:lpstr>Motivation</vt:lpstr>
      <vt:lpstr>Motivation</vt:lpstr>
      <vt:lpstr>Motivation</vt:lpstr>
      <vt:lpstr>PowerPoint 演示文稿</vt:lpstr>
      <vt:lpstr>Architecture of spatio-temporal  convolutional neural networks</vt:lpstr>
      <vt:lpstr>PowerPoint 演示文稿</vt:lpstr>
      <vt:lpstr>Deep learning with reconfigurable structure</vt:lpstr>
      <vt:lpstr>PowerPoint 演示文稿</vt:lpstr>
      <vt:lpstr>Deep model with relaxed radius-margin bound</vt:lpstr>
      <vt:lpstr>Deep model with relaxed radius-margin bound</vt:lpstr>
      <vt:lpstr>Joint Component Learning</vt:lpstr>
      <vt:lpstr>Deep Structured Models </vt:lpstr>
      <vt:lpstr>Deep Structured Models </vt:lpstr>
      <vt:lpstr>PowerPoint 演示文稿</vt:lpstr>
      <vt:lpstr>Results </vt:lpstr>
      <vt:lpstr>PowerPoint 演示文稿</vt:lpstr>
      <vt:lpstr>PowerPoint 演示文稿</vt:lpstr>
      <vt:lpstr>PowerPoint 演示文稿</vt:lpstr>
      <vt:lpstr>PowerPoint 演示文稿</vt:lpstr>
      <vt:lpstr>PowerPoint 演示文稿</vt:lpstr>
      <vt:lpstr>Experimental Results</vt:lpstr>
      <vt:lpstr>Empirical Analysis</vt:lpstr>
      <vt:lpstr>Empirical Analysis</vt:lpstr>
      <vt:lpstr>PowerPoint 演示文稿</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wangkeze</dc:creator>
  <cp:lastModifiedBy>WANG, cskeze [Student]</cp:lastModifiedBy>
  <cp:revision>563</cp:revision>
  <dcterms:created xsi:type="dcterms:W3CDTF">2006-08-16T00:00:00Z</dcterms:created>
  <dcterms:modified xsi:type="dcterms:W3CDTF">2017-11-27T05:58:46Z</dcterms:modified>
</cp:coreProperties>
</file>