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25" r:id="rId2"/>
    <p:sldId id="336" r:id="rId3"/>
    <p:sldId id="338" r:id="rId4"/>
    <p:sldId id="328" r:id="rId5"/>
    <p:sldId id="327" r:id="rId6"/>
    <p:sldId id="342" r:id="rId7"/>
    <p:sldId id="362" r:id="rId8"/>
    <p:sldId id="341" r:id="rId9"/>
    <p:sldId id="365"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58" r:id="rId27"/>
    <p:sldId id="359" r:id="rId28"/>
    <p:sldId id="331"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3239" autoAdjust="0"/>
  </p:normalViewPr>
  <p:slideViewPr>
    <p:cSldViewPr>
      <p:cViewPr varScale="1">
        <p:scale>
          <a:sx n="64" d="100"/>
          <a:sy n="64" d="100"/>
        </p:scale>
        <p:origin x="197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1" d="100"/>
          <a:sy n="71" d="100"/>
        </p:scale>
        <p:origin x="-1368" y="-5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fld id="{DDA0414B-5A22-487C-A443-48DF3D06A7C1}" type="datetimeFigureOut">
              <a:rPr lang="en-US" smtClean="0"/>
              <a:pPr/>
              <a:t>11/21/2016</a:t>
            </a:fld>
            <a:endParaRPr lang="en-US"/>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fld id="{0E7AF78A-7B51-4AFB-AF51-541492103D67}" type="slidenum">
              <a:rPr lang="en-US" smtClean="0"/>
              <a:pPr/>
              <a:t>‹#›</a:t>
            </a:fld>
            <a:endParaRPr lang="en-US"/>
          </a:p>
        </p:txBody>
      </p:sp>
    </p:spTree>
    <p:extLst>
      <p:ext uri="{BB962C8B-B14F-4D97-AF65-F5344CB8AC3E}">
        <p14:creationId xmlns:p14="http://schemas.microsoft.com/office/powerpoint/2010/main" val="239503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2A863A2-9AFF-4563-9579-CFF6CF010187}" type="datetimeFigureOut">
              <a:rPr lang="en-US" smtClean="0"/>
              <a:pPr/>
              <a:t>11/21/2016</a:t>
            </a:fld>
            <a:endParaRPr lang="en-US"/>
          </a:p>
        </p:txBody>
      </p:sp>
      <p:sp>
        <p:nvSpPr>
          <p:cNvPr id="4" name="Slide Image Placeholder 3"/>
          <p:cNvSpPr>
            <a:spLocks noGrp="1" noRot="1" noChangeAspect="1"/>
          </p:cNvSpPr>
          <p:nvPr>
            <p:ph type="sldImg" idx="2"/>
          </p:nvPr>
        </p:nvSpPr>
        <p:spPr>
          <a:xfrm>
            <a:off x="2333625" y="696913"/>
            <a:ext cx="2166938" cy="1627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53BFE9-6FC4-4144-BF14-C89037B7F3F8}" type="slidenum">
              <a:rPr lang="en-US" smtClean="0"/>
              <a:pPr/>
              <a:t>‹#›</a:t>
            </a:fld>
            <a:endParaRPr lang="en-US"/>
          </a:p>
        </p:txBody>
      </p:sp>
    </p:spTree>
    <p:extLst>
      <p:ext uri="{BB962C8B-B14F-4D97-AF65-F5344CB8AC3E}">
        <p14:creationId xmlns:p14="http://schemas.microsoft.com/office/powerpoint/2010/main" val="128835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6025" y="414338"/>
            <a:ext cx="1900238" cy="1425575"/>
          </a:xfrm>
        </p:spPr>
      </p:sp>
      <p:sp>
        <p:nvSpPr>
          <p:cNvPr id="3" name="Notes Placeholder 2"/>
          <p:cNvSpPr>
            <a:spLocks noGrp="1"/>
          </p:cNvSpPr>
          <p:nvPr>
            <p:ph type="body" idx="1"/>
          </p:nvPr>
        </p:nvSpPr>
        <p:spPr>
          <a:xfrm>
            <a:off x="453179" y="1985327"/>
            <a:ext cx="5891318" cy="7444979"/>
          </a:xfrm>
        </p:spPr>
        <p:txBody>
          <a:bodyPr>
            <a:normAutofit/>
          </a:bodyPr>
          <a:lstStyle/>
          <a:p>
            <a:pPr marL="342900" indent="-342900">
              <a:lnSpc>
                <a:spcPct val="150000"/>
              </a:lnSpc>
              <a:buFont typeface="Arial" pitchFamily="34" charset="0"/>
              <a:buChar char="•"/>
            </a:pPr>
            <a:endParaRPr lang="en-US" sz="1600" kern="1200" dirty="0">
              <a:solidFill>
                <a:schemeClr val="tx1"/>
              </a:solidFill>
              <a:latin typeface="標楷體" pitchFamily="65" charset="-120"/>
              <a:ea typeface="標楷體" pitchFamily="65" charset="-120"/>
              <a:cs typeface="ＭＳ Ｐゴシック" pitchFamily="-111" charset="-128"/>
            </a:endParaRPr>
          </a:p>
        </p:txBody>
      </p:sp>
      <p:sp>
        <p:nvSpPr>
          <p:cNvPr id="4" name="Slide Number Placeholder 3"/>
          <p:cNvSpPr>
            <a:spLocks noGrp="1"/>
          </p:cNvSpPr>
          <p:nvPr>
            <p:ph type="sldNum" sz="quarter" idx="10"/>
          </p:nvPr>
        </p:nvSpPr>
        <p:spPr/>
        <p:txBody>
          <a:bodyPr/>
          <a:lstStyle/>
          <a:p>
            <a:fld id="{4553BFE9-6FC4-4144-BF14-C89037B7F3F8}" type="slidenum">
              <a:rPr lang="en-US" smtClean="0"/>
              <a:pPr/>
              <a:t>1</a:t>
            </a:fld>
            <a:endParaRPr lang="en-US"/>
          </a:p>
        </p:txBody>
      </p:sp>
    </p:spTree>
    <p:extLst>
      <p:ext uri="{BB962C8B-B14F-4D97-AF65-F5344CB8AC3E}">
        <p14:creationId xmlns:p14="http://schemas.microsoft.com/office/powerpoint/2010/main" val="362421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53BFE9-6FC4-4144-BF14-C89037B7F3F8}" type="slidenum">
              <a:rPr lang="en-US" smtClean="0"/>
              <a:pPr/>
              <a:t>23</a:t>
            </a:fld>
            <a:endParaRPr lang="en-US"/>
          </a:p>
        </p:txBody>
      </p:sp>
    </p:spTree>
    <p:extLst>
      <p:ext uri="{BB962C8B-B14F-4D97-AF65-F5344CB8AC3E}">
        <p14:creationId xmlns:p14="http://schemas.microsoft.com/office/powerpoint/2010/main" val="213718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200" b="0" i="0" u="none" strike="noStrike" kern="1200" baseline="0" dirty="0">
                <a:solidFill>
                  <a:schemeClr val="tx1"/>
                </a:solidFill>
                <a:latin typeface="+mn-lt"/>
                <a:ea typeface="+mn-ea"/>
                <a:cs typeface="+mn-cs"/>
              </a:rPr>
              <a:t>1) To clarify significance of the proposed dictionary pair back propagation algorithm (DPBP) for fine-tuning the</a:t>
            </a:r>
          </a:p>
          <a:p>
            <a:r>
              <a:rPr lang="en-US" altLang="zh-CN" sz="1200" b="0" i="0" u="none" strike="noStrike" kern="1200" baseline="0" dirty="0">
                <a:solidFill>
                  <a:schemeClr val="tx1"/>
                </a:solidFill>
                <a:latin typeface="+mn-lt"/>
                <a:ea typeface="+mn-ea"/>
                <a:cs typeface="+mn-cs"/>
              </a:rPr>
              <a:t>networks, we fix all the dictionary pairs in ODP and CDP. Under this circumstance, only the parameters of the networks are fine-tuned via the standard back propagation algorithm (BP). Then we denote this model as “BP”, and compare it with the original version “DPBP” on the test error rate, which is defined as one minus the classification accuracy. In Figure. 4, we visualize the test error rates on validation sets with different iterations of the two models from the same initialization. We observe that the error rates of DPBP decreases faster and reaches to the lower error rate after updating the dictionary pair in the 100-th iteration, compared with the dictionary pair fixed. </a:t>
            </a:r>
          </a:p>
          <a:p>
            <a:r>
              <a:rPr lang="en-US" altLang="zh-CN" sz="1200" b="0" i="0" u="none" strike="noStrike" kern="1200" baseline="0" dirty="0">
                <a:solidFill>
                  <a:schemeClr val="tx1"/>
                </a:solidFill>
                <a:latin typeface="+mn-lt"/>
                <a:ea typeface="+mn-ea"/>
                <a:cs typeface="+mn-cs"/>
              </a:rPr>
              <a:t>2) To demonstrate the effectiveness of predefined weights for training samples, we set all weights equal to</a:t>
            </a:r>
          </a:p>
          <a:p>
            <a:r>
              <a:rPr lang="en-US" altLang="zh-CN" sz="1200" b="0" i="0" u="none" strike="noStrike" kern="1200" baseline="0" dirty="0">
                <a:solidFill>
                  <a:schemeClr val="tx1"/>
                </a:solidFill>
                <a:latin typeface="+mn-lt"/>
                <a:ea typeface="+mn-ea"/>
                <a:cs typeface="+mn-cs"/>
              </a:rPr>
              <a:t>1 in our model. That is, the training samples have the same weights during the dictionary pair training inside ODP and CDP. We denote this model as “Ours (equal weights)”, and compare it with the original version “Ours (full)” by test error rate with the same initialization. Every 100 iteration, we optimize the dictionary pairs in both ODP and CDP. As illustrated in Figure , the test error rates of “Ours (without weights)” increase significantly when training dictionary pairs on the 200-th and 300-th iterations, compared with the original version. This reason is that the category specific dictionary pair tries to represent the parts of other category or background inside the training examples. By means of regarding the </a:t>
            </a:r>
            <a:r>
              <a:rPr lang="en-US" altLang="zh-CN" sz="1200" b="0" i="0" u="none" strike="noStrike" kern="1200" baseline="0" dirty="0" err="1">
                <a:solidFill>
                  <a:schemeClr val="tx1"/>
                </a:solidFill>
                <a:latin typeface="+mn-lt"/>
                <a:ea typeface="+mn-ea"/>
                <a:cs typeface="+mn-cs"/>
              </a:rPr>
              <a:t>IoU</a:t>
            </a:r>
            <a:r>
              <a:rPr lang="en-US" altLang="zh-CN" sz="1200" b="0" i="0" u="none" strike="noStrike" kern="1200" baseline="0" dirty="0">
                <a:solidFill>
                  <a:schemeClr val="tx1"/>
                </a:solidFill>
                <a:latin typeface="+mn-lt"/>
                <a:ea typeface="+mn-ea"/>
                <a:cs typeface="+mn-cs"/>
              </a:rPr>
              <a:t> as the predefined weights of training samples, this phenomenon can be suppressed to some extent. From Figure. 5, one can see that the introduced weights can make the training phase stable and achieve a lower error rate.</a:t>
            </a:r>
            <a:endParaRPr lang="zh-CN" altLang="en-US" dirty="0"/>
          </a:p>
        </p:txBody>
      </p:sp>
      <p:sp>
        <p:nvSpPr>
          <p:cNvPr id="4" name="灯片编号占位符 3"/>
          <p:cNvSpPr>
            <a:spLocks noGrp="1"/>
          </p:cNvSpPr>
          <p:nvPr>
            <p:ph type="sldNum" sz="quarter" idx="10"/>
          </p:nvPr>
        </p:nvSpPr>
        <p:spPr/>
        <p:txBody>
          <a:bodyPr/>
          <a:lstStyle/>
          <a:p>
            <a:fld id="{4553BFE9-6FC4-4144-BF14-C89037B7F3F8}" type="slidenum">
              <a:rPr lang="en-US" smtClean="0"/>
              <a:pPr/>
              <a:t>25</a:t>
            </a:fld>
            <a:endParaRPr lang="en-US"/>
          </a:p>
        </p:txBody>
      </p:sp>
    </p:spTree>
    <p:extLst>
      <p:ext uri="{BB962C8B-B14F-4D97-AF65-F5344CB8AC3E}">
        <p14:creationId xmlns:p14="http://schemas.microsoft.com/office/powerpoint/2010/main" val="424745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53BFE9-6FC4-4144-BF14-C89037B7F3F8}" type="slidenum">
              <a:rPr lang="en-US" smtClean="0"/>
              <a:pPr/>
              <a:t>4</a:t>
            </a:fld>
            <a:endParaRPr lang="en-US"/>
          </a:p>
        </p:txBody>
      </p:sp>
    </p:spTree>
    <p:extLst>
      <p:ext uri="{BB962C8B-B14F-4D97-AF65-F5344CB8AC3E}">
        <p14:creationId xmlns:p14="http://schemas.microsoft.com/office/powerpoint/2010/main" val="173534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D7EC4-7295-4F1F-BA80-82EE1DE9C35C}" type="slidenum">
              <a:rPr lang="en-SG" smtClean="0"/>
              <a:t>9</a:t>
            </a:fld>
            <a:endParaRPr lang="en-SG"/>
          </a:p>
        </p:txBody>
      </p:sp>
    </p:spTree>
    <p:extLst>
      <p:ext uri="{BB962C8B-B14F-4D97-AF65-F5344CB8AC3E}">
        <p14:creationId xmlns:p14="http://schemas.microsoft.com/office/powerpoint/2010/main" val="2087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acc>
                      <m:accPr>
                        <m:chr m:val="̅"/>
                        <m:ctrlPr>
                          <a:rPr lang="en-US" altLang="zh-CN" sz="900" b="0" i="1" u="none" strike="noStrike" kern="1200" baseline="0" smtClean="0">
                            <a:solidFill>
                              <a:schemeClr val="tx1"/>
                            </a:solidFill>
                            <a:latin typeface="Cambria Math" panose="02040503050406030204" pitchFamily="18" charset="0"/>
                            <a:ea typeface="+mn-ea"/>
                            <a:cs typeface="+mn-cs"/>
                          </a:rPr>
                        </m:ctrlPr>
                      </m:accPr>
                      <m:e>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e>
                    </m:acc>
                  </m:oMath>
                </a14:m>
                <a:r>
                  <a:rPr lang="en-US" altLang="zh-CN" sz="1200" b="0" i="0" u="none" strike="noStrike" kern="1200" baseline="0" dirty="0">
                    <a:solidFill>
                      <a:schemeClr val="tx1"/>
                    </a:solidFill>
                    <a:latin typeface="+mn-lt"/>
                    <a:ea typeface="+mn-ea"/>
                    <a:cs typeface="+mn-cs"/>
                  </a:rPr>
                  <a:t> denotes the complementary data matrix of </a:t>
                </a:r>
                <a14:m>
                  <m:oMath xmlns:m="http://schemas.openxmlformats.org/officeDocument/2006/math">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oMath>
                </a14:m>
                <a:r>
                  <a:rPr lang="en-US" altLang="zh-CN" sz="1200" b="0" i="0" u="none" strike="noStrike" kern="1200" baseline="0" dirty="0">
                    <a:solidFill>
                      <a:schemeClr val="tx1"/>
                    </a:solidFill>
                    <a:latin typeface="+mn-lt"/>
                    <a:ea typeface="+mn-ea"/>
                    <a:cs typeface="+mn-cs"/>
                  </a:rPr>
                  <a:t> from the whole training samples </a:t>
                </a:r>
                <a14:m>
                  <m:oMath xmlns:m="http://schemas.openxmlformats.org/officeDocument/2006/math">
                    <m:r>
                      <a:rPr lang="en-US" altLang="zh-CN" sz="1200" b="1" i="0" smtClean="0">
                        <a:latin typeface="Cambria Math"/>
                      </a:rPr>
                      <m:t>𝐗</m:t>
                    </m:r>
                  </m:oMath>
                </a14:m>
                <a:r>
                  <a:rPr lang="en-US" altLang="zh-CN" sz="1200" b="0" i="0" u="none" strike="noStrike" kern="1200" baseline="0" dirty="0">
                    <a:solidFill>
                      <a:schemeClr val="tx1"/>
                    </a:solidFill>
                    <a:latin typeface="+mn-lt"/>
                    <a:ea typeface="+mn-ea"/>
                    <a:cs typeface="+mn-cs"/>
                  </a:rPr>
                  <a:t>.</a:t>
                </a:r>
                <a:endParaRPr lang="zh-CN" altLang="en-US" dirty="0"/>
              </a:p>
            </p:txBody>
          </p:sp>
        </mc:Choice>
        <mc:Fallback xmlns="">
          <p:sp>
            <p:nvSpPr>
              <p:cNvPr id="3" name="备注占位符 2"/>
              <p:cNvSpPr>
                <a:spLocks noGrp="1"/>
              </p:cNvSpPr>
              <p:nvPr>
                <p:ph type="body" idx="1"/>
              </p:nvPr>
            </p:nvSpPr>
            <p:spPr/>
            <p:txBody>
              <a:bodyPr/>
              <a:lstStyle/>
              <a:p>
                <a:r>
                  <a:rPr lang="en-US" altLang="zh-CN" sz="900" b="0" i="0" u="none" strike="noStrike" kern="1200" baseline="0" smtClean="0">
                    <a:solidFill>
                      <a:schemeClr val="tx1"/>
                    </a:solidFill>
                    <a:latin typeface="Cambria Math"/>
                    <a:ea typeface="+mn-ea"/>
                    <a:cs typeface="+mn-cs"/>
                  </a:rPr>
                  <a:t>(</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900" b="0" i="0" u="none" strike="noStrike" kern="1200" baseline="0" smtClean="0">
                    <a:solidFill>
                      <a:schemeClr val="tx1"/>
                    </a:solidFill>
                    <a:latin typeface="Cambria Math"/>
                    <a:ea typeface="+mn-ea"/>
                    <a:cs typeface="+mn-cs"/>
                  </a:rPr>
                  <a:t> ) ̅</a:t>
                </a:r>
                <a:r>
                  <a:rPr lang="en-US" altLang="zh-CN" sz="1200" b="0" i="0" u="none" strike="noStrike" kern="1200" baseline="0" dirty="0" smtClean="0">
                    <a:solidFill>
                      <a:schemeClr val="tx1"/>
                    </a:solidFill>
                    <a:latin typeface="+mn-lt"/>
                    <a:ea typeface="+mn-ea"/>
                    <a:cs typeface="+mn-cs"/>
                  </a:rPr>
                  <a:t> denotes the complementary data matrix of </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1200" b="0" i="0" u="none" strike="noStrike" kern="1200" baseline="0" dirty="0" smtClean="0">
                    <a:solidFill>
                      <a:schemeClr val="tx1"/>
                    </a:solidFill>
                    <a:latin typeface="+mn-lt"/>
                    <a:ea typeface="+mn-ea"/>
                    <a:cs typeface="+mn-cs"/>
                  </a:rPr>
                  <a:t> from the whole training samples </a:t>
                </a:r>
                <a:r>
                  <a:rPr lang="en-US" altLang="zh-CN" sz="1200" b="1" i="0" smtClean="0">
                    <a:latin typeface="Cambria Math"/>
                  </a:rPr>
                  <a:t>𝐗</a:t>
                </a:r>
                <a:r>
                  <a:rPr lang="en-US" altLang="zh-CN" sz="1200" b="0" i="0" u="none" strike="noStrike" kern="1200" baseline="0" dirty="0" smtClean="0">
                    <a:solidFill>
                      <a:schemeClr val="tx1"/>
                    </a:solidFill>
                    <a:latin typeface="+mn-lt"/>
                    <a:ea typeface="+mn-ea"/>
                    <a:cs typeface="+mn-cs"/>
                  </a:rPr>
                  <a:t>.</a:t>
                </a:r>
                <a:endParaRPr lang="zh-CN" altLang="en-US" dirty="0"/>
              </a:p>
            </p:txBody>
          </p:sp>
        </mc:Fallback>
      </mc:AlternateContent>
      <p:sp>
        <p:nvSpPr>
          <p:cNvPr id="4" name="灯片编号占位符 3"/>
          <p:cNvSpPr>
            <a:spLocks noGrp="1"/>
          </p:cNvSpPr>
          <p:nvPr>
            <p:ph type="sldNum" sz="quarter" idx="10"/>
          </p:nvPr>
        </p:nvSpPr>
        <p:spPr/>
        <p:txBody>
          <a:bodyPr/>
          <a:lstStyle/>
          <a:p>
            <a:fld id="{4553BFE9-6FC4-4144-BF14-C89037B7F3F8}" type="slidenum">
              <a:rPr lang="en-US" smtClean="0"/>
              <a:pPr/>
              <a:t>13</a:t>
            </a:fld>
            <a:endParaRPr lang="en-US"/>
          </a:p>
        </p:txBody>
      </p:sp>
    </p:spTree>
    <p:extLst>
      <p:ext uri="{BB962C8B-B14F-4D97-AF65-F5344CB8AC3E}">
        <p14:creationId xmlns:p14="http://schemas.microsoft.com/office/powerpoint/2010/main" val="268735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acc>
                      <m:accPr>
                        <m:chr m:val="̅"/>
                        <m:ctrlPr>
                          <a:rPr lang="en-US" altLang="zh-CN" sz="900" b="0" i="1" u="none" strike="noStrike" kern="1200" baseline="0" smtClean="0">
                            <a:solidFill>
                              <a:schemeClr val="tx1"/>
                            </a:solidFill>
                            <a:latin typeface="Cambria Math" panose="02040503050406030204" pitchFamily="18" charset="0"/>
                            <a:ea typeface="+mn-ea"/>
                            <a:cs typeface="+mn-cs"/>
                          </a:rPr>
                        </m:ctrlPr>
                      </m:accPr>
                      <m:e>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e>
                    </m:acc>
                  </m:oMath>
                </a14:m>
                <a:r>
                  <a:rPr lang="en-US" altLang="zh-CN" sz="1200" b="0" i="0" u="none" strike="noStrike" kern="1200" baseline="0" dirty="0">
                    <a:solidFill>
                      <a:schemeClr val="tx1"/>
                    </a:solidFill>
                    <a:latin typeface="+mn-lt"/>
                    <a:ea typeface="+mn-ea"/>
                    <a:cs typeface="+mn-cs"/>
                  </a:rPr>
                  <a:t> denotes the complementary data matrix of </a:t>
                </a:r>
                <a14:m>
                  <m:oMath xmlns:m="http://schemas.openxmlformats.org/officeDocument/2006/math">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oMath>
                </a14:m>
                <a:r>
                  <a:rPr lang="en-US" altLang="zh-CN" sz="1200" b="0" i="0" u="none" strike="noStrike" kern="1200" baseline="0" dirty="0">
                    <a:solidFill>
                      <a:schemeClr val="tx1"/>
                    </a:solidFill>
                    <a:latin typeface="+mn-lt"/>
                    <a:ea typeface="+mn-ea"/>
                    <a:cs typeface="+mn-cs"/>
                  </a:rPr>
                  <a:t> from the whole training samples </a:t>
                </a:r>
                <a14:m>
                  <m:oMath xmlns:m="http://schemas.openxmlformats.org/officeDocument/2006/math">
                    <m:r>
                      <a:rPr lang="en-US" altLang="zh-CN" sz="1200" b="1" i="0" smtClean="0">
                        <a:latin typeface="Cambria Math"/>
                      </a:rPr>
                      <m:t>𝐗</m:t>
                    </m:r>
                  </m:oMath>
                </a14:m>
                <a:r>
                  <a:rPr lang="en-US" altLang="zh-CN" sz="1200" b="0" i="0" u="none" strike="noStrike" kern="1200" baseline="0" dirty="0">
                    <a:solidFill>
                      <a:schemeClr val="tx1"/>
                    </a:solidFill>
                    <a:latin typeface="+mn-lt"/>
                    <a:ea typeface="+mn-ea"/>
                    <a:cs typeface="+mn-cs"/>
                  </a:rPr>
                  <a:t>.</a:t>
                </a:r>
                <a:endParaRPr lang="zh-CN" altLang="en-US" dirty="0"/>
              </a:p>
            </p:txBody>
          </p:sp>
        </mc:Choice>
        <mc:Fallback xmlns="">
          <p:sp>
            <p:nvSpPr>
              <p:cNvPr id="3" name="备注占位符 2"/>
              <p:cNvSpPr>
                <a:spLocks noGrp="1"/>
              </p:cNvSpPr>
              <p:nvPr>
                <p:ph type="body" idx="1"/>
              </p:nvPr>
            </p:nvSpPr>
            <p:spPr/>
            <p:txBody>
              <a:bodyPr/>
              <a:lstStyle/>
              <a:p>
                <a:r>
                  <a:rPr lang="en-US" altLang="zh-CN" sz="900" b="0" i="0" u="none" strike="noStrike" kern="1200" baseline="0" smtClean="0">
                    <a:solidFill>
                      <a:schemeClr val="tx1"/>
                    </a:solidFill>
                    <a:latin typeface="Cambria Math"/>
                    <a:ea typeface="+mn-ea"/>
                    <a:cs typeface="+mn-cs"/>
                  </a:rPr>
                  <a:t>(</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900" b="0" i="0" u="none" strike="noStrike" kern="1200" baseline="0" smtClean="0">
                    <a:solidFill>
                      <a:schemeClr val="tx1"/>
                    </a:solidFill>
                    <a:latin typeface="Cambria Math"/>
                    <a:ea typeface="+mn-ea"/>
                    <a:cs typeface="+mn-cs"/>
                  </a:rPr>
                  <a:t> ) ̅</a:t>
                </a:r>
                <a:r>
                  <a:rPr lang="en-US" altLang="zh-CN" sz="1200" b="0" i="0" u="none" strike="noStrike" kern="1200" baseline="0" dirty="0" smtClean="0">
                    <a:solidFill>
                      <a:schemeClr val="tx1"/>
                    </a:solidFill>
                    <a:latin typeface="+mn-lt"/>
                    <a:ea typeface="+mn-ea"/>
                    <a:cs typeface="+mn-cs"/>
                  </a:rPr>
                  <a:t> denotes the complementary data matrix of </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1200" b="0" i="0" u="none" strike="noStrike" kern="1200" baseline="0" dirty="0" smtClean="0">
                    <a:solidFill>
                      <a:schemeClr val="tx1"/>
                    </a:solidFill>
                    <a:latin typeface="+mn-lt"/>
                    <a:ea typeface="+mn-ea"/>
                    <a:cs typeface="+mn-cs"/>
                  </a:rPr>
                  <a:t> from the whole training samples </a:t>
                </a:r>
                <a:r>
                  <a:rPr lang="en-US" altLang="zh-CN" sz="1200" b="1" i="0" smtClean="0">
                    <a:latin typeface="Cambria Math"/>
                  </a:rPr>
                  <a:t>𝐗</a:t>
                </a:r>
                <a:r>
                  <a:rPr lang="en-US" altLang="zh-CN" sz="1200" b="0" i="0" u="none" strike="noStrike" kern="1200" baseline="0" dirty="0" smtClean="0">
                    <a:solidFill>
                      <a:schemeClr val="tx1"/>
                    </a:solidFill>
                    <a:latin typeface="+mn-lt"/>
                    <a:ea typeface="+mn-ea"/>
                    <a:cs typeface="+mn-cs"/>
                  </a:rPr>
                  <a:t>.</a:t>
                </a:r>
                <a:endParaRPr lang="zh-CN" altLang="en-US" dirty="0"/>
              </a:p>
            </p:txBody>
          </p:sp>
        </mc:Fallback>
      </mc:AlternateContent>
      <p:sp>
        <p:nvSpPr>
          <p:cNvPr id="4" name="灯片编号占位符 3"/>
          <p:cNvSpPr>
            <a:spLocks noGrp="1"/>
          </p:cNvSpPr>
          <p:nvPr>
            <p:ph type="sldNum" sz="quarter" idx="10"/>
          </p:nvPr>
        </p:nvSpPr>
        <p:spPr/>
        <p:txBody>
          <a:bodyPr/>
          <a:lstStyle/>
          <a:p>
            <a:fld id="{4553BFE9-6FC4-4144-BF14-C89037B7F3F8}" type="slidenum">
              <a:rPr lang="en-US" smtClean="0"/>
              <a:pPr/>
              <a:t>14</a:t>
            </a:fld>
            <a:endParaRPr lang="en-US"/>
          </a:p>
        </p:txBody>
      </p:sp>
    </p:spTree>
    <p:extLst>
      <p:ext uri="{BB962C8B-B14F-4D97-AF65-F5344CB8AC3E}">
        <p14:creationId xmlns:p14="http://schemas.microsoft.com/office/powerpoint/2010/main" val="224007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acc>
                      <m:accPr>
                        <m:chr m:val="̅"/>
                        <m:ctrlPr>
                          <a:rPr lang="en-US" altLang="zh-CN" sz="900" b="0" i="1" u="none" strike="noStrike" kern="1200" baseline="0" smtClean="0">
                            <a:solidFill>
                              <a:schemeClr val="tx1"/>
                            </a:solidFill>
                            <a:latin typeface="Cambria Math" panose="02040503050406030204" pitchFamily="18" charset="0"/>
                            <a:ea typeface="+mn-ea"/>
                            <a:cs typeface="+mn-cs"/>
                          </a:rPr>
                        </m:ctrlPr>
                      </m:accPr>
                      <m:e>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e>
                    </m:acc>
                  </m:oMath>
                </a14:m>
                <a:r>
                  <a:rPr lang="en-US" altLang="zh-CN" sz="1200" b="0" i="0" u="none" strike="noStrike" kern="1200" baseline="0" dirty="0">
                    <a:solidFill>
                      <a:schemeClr val="tx1"/>
                    </a:solidFill>
                    <a:latin typeface="+mn-lt"/>
                    <a:ea typeface="+mn-ea"/>
                    <a:cs typeface="+mn-cs"/>
                  </a:rPr>
                  <a:t> denotes the complementary data matrix of </a:t>
                </a:r>
                <a14:m>
                  <m:oMath xmlns:m="http://schemas.openxmlformats.org/officeDocument/2006/math">
                    <m:sSub>
                      <m:sSubPr>
                        <m:ctrlPr>
                          <a:rPr lang="en-US" altLang="zh-CN" sz="1200" b="1" i="1" smtClean="0">
                            <a:latin typeface="Cambria Math" panose="02040503050406030204" pitchFamily="18" charset="0"/>
                          </a:rPr>
                        </m:ctrlPr>
                      </m:sSubPr>
                      <m:e>
                        <m:r>
                          <a:rPr lang="en-US" altLang="zh-CN" sz="1200" b="1" i="0" smtClean="0">
                            <a:latin typeface="Cambria Math"/>
                          </a:rPr>
                          <m:t>𝐗</m:t>
                        </m:r>
                      </m:e>
                      <m:sub>
                        <m:r>
                          <m:rPr>
                            <m:sty m:val="p"/>
                          </m:rPr>
                          <a:rPr lang="en-US" altLang="zh-CN" sz="1200" b="0" i="0" smtClean="0">
                            <a:latin typeface="Cambria Math"/>
                          </a:rPr>
                          <m:t>k</m:t>
                        </m:r>
                      </m:sub>
                    </m:sSub>
                  </m:oMath>
                </a14:m>
                <a:r>
                  <a:rPr lang="en-US" altLang="zh-CN" sz="1200" b="0" i="0" u="none" strike="noStrike" kern="1200" baseline="0" dirty="0">
                    <a:solidFill>
                      <a:schemeClr val="tx1"/>
                    </a:solidFill>
                    <a:latin typeface="+mn-lt"/>
                    <a:ea typeface="+mn-ea"/>
                    <a:cs typeface="+mn-cs"/>
                  </a:rPr>
                  <a:t> from the whole training samples </a:t>
                </a:r>
                <a14:m>
                  <m:oMath xmlns:m="http://schemas.openxmlformats.org/officeDocument/2006/math">
                    <m:r>
                      <a:rPr lang="en-US" altLang="zh-CN" sz="1200" b="1" i="0" smtClean="0">
                        <a:latin typeface="Cambria Math"/>
                      </a:rPr>
                      <m:t>𝐗</m:t>
                    </m:r>
                  </m:oMath>
                </a14:m>
                <a:r>
                  <a:rPr lang="en-US" altLang="zh-CN" sz="1200" b="0" i="0" u="none" strike="noStrike" kern="1200" baseline="0" dirty="0">
                    <a:solidFill>
                      <a:schemeClr val="tx1"/>
                    </a:solidFill>
                    <a:latin typeface="+mn-lt"/>
                    <a:ea typeface="+mn-ea"/>
                    <a:cs typeface="+mn-cs"/>
                  </a:rPr>
                  <a:t>.</a:t>
                </a:r>
                <a:endParaRPr lang="zh-CN" altLang="en-US" dirty="0"/>
              </a:p>
            </p:txBody>
          </p:sp>
        </mc:Choice>
        <mc:Fallback xmlns="">
          <p:sp>
            <p:nvSpPr>
              <p:cNvPr id="3" name="备注占位符 2"/>
              <p:cNvSpPr>
                <a:spLocks noGrp="1"/>
              </p:cNvSpPr>
              <p:nvPr>
                <p:ph type="body" idx="1"/>
              </p:nvPr>
            </p:nvSpPr>
            <p:spPr/>
            <p:txBody>
              <a:bodyPr/>
              <a:lstStyle/>
              <a:p>
                <a:r>
                  <a:rPr lang="en-US" altLang="zh-CN" sz="900" b="0" i="0" u="none" strike="noStrike" kern="1200" baseline="0" smtClean="0">
                    <a:solidFill>
                      <a:schemeClr val="tx1"/>
                    </a:solidFill>
                    <a:latin typeface="Cambria Math"/>
                    <a:ea typeface="+mn-ea"/>
                    <a:cs typeface="+mn-cs"/>
                  </a:rPr>
                  <a:t>(</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900" b="0" i="0" u="none" strike="noStrike" kern="1200" baseline="0" smtClean="0">
                    <a:solidFill>
                      <a:schemeClr val="tx1"/>
                    </a:solidFill>
                    <a:latin typeface="Cambria Math"/>
                    <a:ea typeface="+mn-ea"/>
                    <a:cs typeface="+mn-cs"/>
                  </a:rPr>
                  <a:t> ) ̅</a:t>
                </a:r>
                <a:r>
                  <a:rPr lang="en-US" altLang="zh-CN" sz="1200" b="0" i="0" u="none" strike="noStrike" kern="1200" baseline="0" dirty="0" smtClean="0">
                    <a:solidFill>
                      <a:schemeClr val="tx1"/>
                    </a:solidFill>
                    <a:latin typeface="+mn-lt"/>
                    <a:ea typeface="+mn-ea"/>
                    <a:cs typeface="+mn-cs"/>
                  </a:rPr>
                  <a:t> denotes the complementary data matrix of </a:t>
                </a:r>
                <a:r>
                  <a:rPr lang="en-US" altLang="zh-CN" sz="1200" b="1" i="0" smtClean="0">
                    <a:latin typeface="Cambria Math"/>
                  </a:rPr>
                  <a:t>𝐗</a:t>
                </a:r>
                <a:r>
                  <a:rPr lang="en-US" altLang="zh-CN" sz="1200" b="1" i="0" smtClean="0">
                    <a:latin typeface="Cambria Math"/>
                  </a:rPr>
                  <a:t>_</a:t>
                </a:r>
                <a:r>
                  <a:rPr lang="en-US" altLang="zh-CN" sz="1200" b="0" i="0" smtClean="0">
                    <a:latin typeface="Cambria Math"/>
                  </a:rPr>
                  <a:t>k</a:t>
                </a:r>
                <a:r>
                  <a:rPr lang="en-US" altLang="zh-CN" sz="1200" b="0" i="0" u="none" strike="noStrike" kern="1200" baseline="0" dirty="0" smtClean="0">
                    <a:solidFill>
                      <a:schemeClr val="tx1"/>
                    </a:solidFill>
                    <a:latin typeface="+mn-lt"/>
                    <a:ea typeface="+mn-ea"/>
                    <a:cs typeface="+mn-cs"/>
                  </a:rPr>
                  <a:t> from the whole training samples </a:t>
                </a:r>
                <a:r>
                  <a:rPr lang="en-US" altLang="zh-CN" sz="1200" b="1" i="0" smtClean="0">
                    <a:latin typeface="Cambria Math"/>
                  </a:rPr>
                  <a:t>𝐗</a:t>
                </a:r>
                <a:r>
                  <a:rPr lang="en-US" altLang="zh-CN" sz="1200" b="0" i="0" u="none" strike="noStrike" kern="1200" baseline="0" dirty="0" smtClean="0">
                    <a:solidFill>
                      <a:schemeClr val="tx1"/>
                    </a:solidFill>
                    <a:latin typeface="+mn-lt"/>
                    <a:ea typeface="+mn-ea"/>
                    <a:cs typeface="+mn-cs"/>
                  </a:rPr>
                  <a:t>.</a:t>
                </a:r>
                <a:endParaRPr lang="zh-CN" altLang="en-US" dirty="0"/>
              </a:p>
            </p:txBody>
          </p:sp>
        </mc:Fallback>
      </mc:AlternateContent>
      <p:sp>
        <p:nvSpPr>
          <p:cNvPr id="4" name="灯片编号占位符 3"/>
          <p:cNvSpPr>
            <a:spLocks noGrp="1"/>
          </p:cNvSpPr>
          <p:nvPr>
            <p:ph type="sldNum" sz="quarter" idx="10"/>
          </p:nvPr>
        </p:nvSpPr>
        <p:spPr/>
        <p:txBody>
          <a:bodyPr/>
          <a:lstStyle/>
          <a:p>
            <a:fld id="{4553BFE9-6FC4-4144-BF14-C89037B7F3F8}" type="slidenum">
              <a:rPr lang="en-US" smtClean="0"/>
              <a:pPr/>
              <a:t>15</a:t>
            </a:fld>
            <a:endParaRPr lang="en-US"/>
          </a:p>
        </p:txBody>
      </p:sp>
    </p:spTree>
    <p:extLst>
      <p:ext uri="{BB962C8B-B14F-4D97-AF65-F5344CB8AC3E}">
        <p14:creationId xmlns:p14="http://schemas.microsoft.com/office/powerpoint/2010/main" val="98579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Let </a:t>
                </a:r>
                <a14:m>
                  <m:oMath xmlns:m="http://schemas.openxmlformats.org/officeDocument/2006/math">
                    <m:r>
                      <a:rPr lang="zh-CN" altLang="en-US" sz="1100" i="1" smtClean="0">
                        <a:latin typeface="Cambria Math"/>
                      </a:rPr>
                      <m:t>𝜙</m:t>
                    </m:r>
                  </m:oMath>
                </a14:m>
                <a:r>
                  <a:rPr lang="en-US" altLang="zh-CN" dirty="0"/>
                  <a:t> denote the function of the CNN layers and </a:t>
                </a:r>
                <a14:m>
                  <m:oMath xmlns:m="http://schemas.openxmlformats.org/officeDocument/2006/math">
                    <m:sSub>
                      <m:sSubPr>
                        <m:ctrlPr>
                          <a:rPr lang="en-US" altLang="zh-CN" i="1">
                            <a:latin typeface="Cambria Math" panose="02040503050406030204" pitchFamily="18" charset="0"/>
                          </a:rPr>
                        </m:ctrlPr>
                      </m:sSubPr>
                      <m:e>
                        <m:r>
                          <a:rPr lang="en-US" altLang="zh-CN" b="1">
                            <a:latin typeface="Cambria Math"/>
                          </a:rPr>
                          <m:t>𝐈</m:t>
                        </m:r>
                      </m:e>
                      <m:sub>
                        <m:r>
                          <a:rPr lang="en-US" altLang="zh-CN" i="1">
                            <a:latin typeface="Cambria Math"/>
                          </a:rPr>
                          <m:t>𝑖</m:t>
                        </m:r>
                      </m:sub>
                    </m:sSub>
                  </m:oMath>
                </a14:m>
                <a:r>
                  <a:rPr lang="en-US" altLang="zh-CN" dirty="0"/>
                  <a:t> denote the input region with the category label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𝑖</m:t>
                        </m:r>
                      </m:sub>
                    </m:sSub>
                  </m:oMath>
                </a14:m>
                <a:r>
                  <a:rPr lang="en-US" altLang="zh-CN" dirty="0"/>
                  <a:t>, we have the feature </a:t>
                </a:r>
                <a14:m>
                  <m:oMath xmlns:m="http://schemas.openxmlformats.org/officeDocument/2006/math">
                    <m:r>
                      <m:rPr>
                        <m:sty m:val="p"/>
                      </m:rPr>
                      <a:rPr lang="en-US" altLang="zh-CN">
                        <a:latin typeface="Cambria Math"/>
                      </a:rPr>
                      <m:t>x</m:t>
                    </m:r>
                  </m:oMath>
                </a14:m>
                <a:r>
                  <a:rPr lang="en-US" altLang="zh-CN" dirty="0"/>
                  <a:t> = </a:t>
                </a:r>
                <a14:m>
                  <m:oMath xmlns:m="http://schemas.openxmlformats.org/officeDocument/2006/math">
                    <m:r>
                      <a:rPr lang="zh-CN" altLang="en-US" i="1">
                        <a:latin typeface="Cambria Math"/>
                      </a:rPr>
                      <m:t>𝜙</m:t>
                    </m:r>
                  </m:oMath>
                </a14:m>
                <a:r>
                  <a:rPr lang="en-US" altLang="zh-CN" dirty="0"/>
                  <a:t>(</a:t>
                </a:r>
                <a14:m>
                  <m:oMath xmlns:m="http://schemas.openxmlformats.org/officeDocument/2006/math">
                    <m:sSub>
                      <m:sSubPr>
                        <m:ctrlPr>
                          <a:rPr lang="en-US" altLang="zh-CN" i="1">
                            <a:latin typeface="Cambria Math" panose="02040503050406030204" pitchFamily="18" charset="0"/>
                          </a:rPr>
                        </m:ctrlPr>
                      </m:sSubPr>
                      <m:e>
                        <m:r>
                          <a:rPr lang="en-US" altLang="zh-CN" b="1" i="0">
                            <a:latin typeface="Cambria Math"/>
                          </a:rPr>
                          <m:t>𝐈</m:t>
                        </m:r>
                      </m:e>
                      <m:sub>
                        <m:r>
                          <a:rPr lang="en-US" altLang="zh-CN" i="1">
                            <a:latin typeface="Cambria Math"/>
                          </a:rPr>
                          <m:t>𝑖</m:t>
                        </m:r>
                      </m:sub>
                    </m:sSub>
                  </m:oMath>
                </a14:m>
                <a:r>
                  <a:rPr lang="en-US" altLang="zh-CN" dirty="0"/>
                  <a:t>; </a:t>
                </a:r>
                <a14:m>
                  <m:oMath xmlns:m="http://schemas.openxmlformats.org/officeDocument/2006/math">
                    <m:r>
                      <a:rPr lang="zh-CN" altLang="en-US" i="1" dirty="0" smtClean="0">
                        <a:latin typeface="Cambria Math"/>
                      </a:rPr>
                      <m:t>𝜔</m:t>
                    </m:r>
                  </m:oMath>
                </a14:m>
                <a:r>
                  <a:rPr lang="en-US" altLang="zh-CN" dirty="0"/>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Let </a:t>
                </a:r>
                <a:r>
                  <a:rPr lang="zh-CN" altLang="en-US" sz="1100" i="0" smtClean="0">
                    <a:latin typeface="Cambria Math"/>
                  </a:rPr>
                  <a:t>𝜙</a:t>
                </a:r>
                <a:r>
                  <a:rPr lang="en-US" altLang="zh-CN" dirty="0" smtClean="0"/>
                  <a:t> denote the function of the CNN layers and </a:t>
                </a:r>
                <a:r>
                  <a:rPr lang="en-US" altLang="zh-CN" b="1" i="0">
                    <a:latin typeface="Cambria Math"/>
                  </a:rPr>
                  <a:t>𝐈</a:t>
                </a:r>
                <a:r>
                  <a:rPr lang="en-US" altLang="zh-CN" b="1" i="0">
                    <a:latin typeface="Cambria Math" panose="02040503050406030204" pitchFamily="18" charset="0"/>
                  </a:rPr>
                  <a:t>_</a:t>
                </a:r>
                <a:r>
                  <a:rPr lang="en-US" altLang="zh-CN" i="0">
                    <a:latin typeface="Cambria Math"/>
                  </a:rPr>
                  <a:t>𝑖</a:t>
                </a:r>
                <a:r>
                  <a:rPr lang="en-US" altLang="zh-CN" dirty="0" smtClean="0"/>
                  <a:t> denote the </a:t>
                </a:r>
                <a:r>
                  <a:rPr lang="en-US" altLang="zh-CN" dirty="0"/>
                  <a:t>input region with the category label </a:t>
                </a:r>
                <a:r>
                  <a:rPr lang="en-US" altLang="zh-CN" b="0" i="0" smtClean="0">
                    <a:latin typeface="Cambria Math"/>
                  </a:rPr>
                  <a:t>𝑦</a:t>
                </a:r>
                <a:r>
                  <a:rPr lang="en-US" altLang="zh-CN" b="0" i="0">
                    <a:latin typeface="Cambria Math" panose="02040503050406030204" pitchFamily="18" charset="0"/>
                  </a:rPr>
                  <a:t>_</a:t>
                </a:r>
                <a:r>
                  <a:rPr lang="en-US" altLang="zh-CN" b="0" i="0" smtClean="0">
                    <a:latin typeface="Cambria Math"/>
                  </a:rPr>
                  <a:t>𝑖</a:t>
                </a:r>
                <a:r>
                  <a:rPr lang="en-US" altLang="zh-CN" dirty="0" smtClean="0"/>
                  <a:t>, </a:t>
                </a:r>
                <a:r>
                  <a:rPr lang="en-US" altLang="zh-CN" dirty="0"/>
                  <a:t>we have </a:t>
                </a:r>
                <a:r>
                  <a:rPr lang="en-US" altLang="zh-CN" dirty="0" smtClean="0"/>
                  <a:t>the feature </a:t>
                </a:r>
                <a:r>
                  <a:rPr lang="en-US" altLang="zh-CN" i="0">
                    <a:latin typeface="Cambria Math"/>
                  </a:rPr>
                  <a:t>x</a:t>
                </a:r>
                <a:r>
                  <a:rPr lang="en-US" altLang="zh-CN" dirty="0" smtClean="0"/>
                  <a:t> </a:t>
                </a:r>
                <a:r>
                  <a:rPr lang="en-US" altLang="zh-CN" dirty="0"/>
                  <a:t>=</a:t>
                </a:r>
                <a:r>
                  <a:rPr lang="en-US" altLang="zh-CN" dirty="0" smtClean="0"/>
                  <a:t> </a:t>
                </a:r>
                <a:r>
                  <a:rPr lang="zh-CN" altLang="en-US" i="0">
                    <a:latin typeface="Cambria Math"/>
                  </a:rPr>
                  <a:t>𝜙</a:t>
                </a:r>
                <a:r>
                  <a:rPr lang="en-US" altLang="zh-CN" dirty="0" smtClean="0"/>
                  <a:t>(</a:t>
                </a:r>
                <a:r>
                  <a:rPr lang="en-US" altLang="zh-CN" b="1" i="0">
                    <a:latin typeface="Cambria Math"/>
                  </a:rPr>
                  <a:t>𝐈</a:t>
                </a:r>
                <a:r>
                  <a:rPr lang="en-US" altLang="zh-CN" b="1" i="0">
                    <a:latin typeface="Cambria Math" panose="02040503050406030204" pitchFamily="18" charset="0"/>
                  </a:rPr>
                  <a:t>_</a:t>
                </a:r>
                <a:r>
                  <a:rPr lang="en-US" altLang="zh-CN" i="0">
                    <a:latin typeface="Cambria Math"/>
                  </a:rPr>
                  <a:t>𝑖</a:t>
                </a:r>
                <a:r>
                  <a:rPr lang="en-US" altLang="zh-CN" dirty="0" smtClean="0"/>
                  <a:t>; </a:t>
                </a:r>
                <a:r>
                  <a:rPr lang="zh-CN" altLang="en-US" i="0" dirty="0" smtClean="0">
                    <a:latin typeface="Cambria Math"/>
                  </a:rPr>
                  <a:t>𝜔</a:t>
                </a:r>
                <a:r>
                  <a:rPr lang="en-US" altLang="zh-CN" dirty="0" smtClean="0"/>
                  <a:t>).</a:t>
                </a:r>
              </a:p>
              <a:p>
                <a:endParaRPr lang="en-US" dirty="0"/>
              </a:p>
            </p:txBody>
          </p:sp>
        </mc:Fallback>
      </mc:AlternateContent>
      <p:sp>
        <p:nvSpPr>
          <p:cNvPr id="4" name="Slide Number Placeholder 3"/>
          <p:cNvSpPr>
            <a:spLocks noGrp="1"/>
          </p:cNvSpPr>
          <p:nvPr>
            <p:ph type="sldNum" sz="quarter" idx="10"/>
          </p:nvPr>
        </p:nvSpPr>
        <p:spPr/>
        <p:txBody>
          <a:bodyPr/>
          <a:lstStyle/>
          <a:p>
            <a:fld id="{055D7EC4-7295-4F1F-BA80-82EE1DE9C35C}" type="slidenum">
              <a:rPr lang="en-SG" smtClean="0"/>
              <a:t>18</a:t>
            </a:fld>
            <a:endParaRPr lang="en-SG"/>
          </a:p>
        </p:txBody>
      </p:sp>
    </p:spTree>
    <p:extLst>
      <p:ext uri="{BB962C8B-B14F-4D97-AF65-F5344CB8AC3E}">
        <p14:creationId xmlns:p14="http://schemas.microsoft.com/office/powerpoint/2010/main" val="174061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53BFE9-6FC4-4144-BF14-C89037B7F3F8}" type="slidenum">
              <a:rPr lang="en-US" smtClean="0"/>
              <a:pPr/>
              <a:t>20</a:t>
            </a:fld>
            <a:endParaRPr lang="en-US"/>
          </a:p>
        </p:txBody>
      </p:sp>
    </p:spTree>
    <p:extLst>
      <p:ext uri="{BB962C8B-B14F-4D97-AF65-F5344CB8AC3E}">
        <p14:creationId xmlns:p14="http://schemas.microsoft.com/office/powerpoint/2010/main" val="386561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53BFE9-6FC4-4144-BF14-C89037B7F3F8}" type="slidenum">
              <a:rPr lang="en-US" smtClean="0"/>
              <a:pPr/>
              <a:t>22</a:t>
            </a:fld>
            <a:endParaRPr lang="en-US"/>
          </a:p>
        </p:txBody>
      </p:sp>
    </p:spTree>
    <p:extLst>
      <p:ext uri="{BB962C8B-B14F-4D97-AF65-F5344CB8AC3E}">
        <p14:creationId xmlns:p14="http://schemas.microsoft.com/office/powerpoint/2010/main" val="310686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247F2-E1E0-4F8C-A5B2-983BDBE024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F4B247F2-E1E0-4F8C-A5B2-983BDBE024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47F2-E1E0-4F8C-A5B2-983BDBE024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gradFill flip="none" rotWithShape="1">
            <a:gsLst>
              <a:gs pos="1000">
                <a:srgbClr val="F5F5F5"/>
              </a:gs>
              <a:gs pos="49000">
                <a:schemeClr val="bg1">
                  <a:lumMod val="85000"/>
                </a:schemeClr>
              </a:gs>
              <a:gs pos="100000">
                <a:srgbClr val="F5F5F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FFFFFF"/>
              </a:solidFill>
              <a:ea typeface="Arial" pitchFamily="-65" charset="0"/>
              <a:cs typeface="Arial" pitchFamily="-65" charset="0"/>
            </a:endParaRPr>
          </a:p>
        </p:txBody>
      </p:sp>
      <p:sp>
        <p:nvSpPr>
          <p:cNvPr id="9" name="Rectangle 8"/>
          <p:cNvSpPr/>
          <p:nvPr userDrawn="1"/>
        </p:nvSpPr>
        <p:spPr>
          <a:xfrm>
            <a:off x="0" y="0"/>
            <a:ext cx="9144000" cy="228600"/>
          </a:xfrm>
          <a:prstGeom prst="rect">
            <a:avLst/>
          </a:prstGeom>
          <a:gradFill>
            <a:gsLst>
              <a:gs pos="100000">
                <a:srgbClr val="741926"/>
              </a:gs>
              <a:gs pos="31000">
                <a:schemeClr val="accent2">
                  <a:lumMod val="75000"/>
                </a:schemeClr>
              </a:gs>
              <a:gs pos="0">
                <a:schemeClr val="accent2">
                  <a:lumMod val="7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247F2-E1E0-4F8C-A5B2-983BDBE024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3" descr="big_light_logo2.jpg"/>
          <p:cNvPicPr>
            <a:picLocks noChangeAspect="1"/>
          </p:cNvPicPr>
          <p:nvPr/>
        </p:nvPicPr>
        <p:blipFill>
          <a:blip r:embed="rId3"/>
          <a:srcRect/>
          <a:stretch>
            <a:fillRect/>
          </a:stretch>
        </p:blipFill>
        <p:spPr bwMode="auto">
          <a:xfrm>
            <a:off x="5106276" y="402669"/>
            <a:ext cx="4037724" cy="5769532"/>
          </a:xfrm>
          <a:prstGeom prst="rect">
            <a:avLst/>
          </a:prstGeom>
          <a:noFill/>
          <a:ln w="9525">
            <a:noFill/>
            <a:miter lim="800000"/>
            <a:headEnd/>
            <a:tailEnd/>
          </a:ln>
        </p:spPr>
      </p:pic>
      <p:sp>
        <p:nvSpPr>
          <p:cNvPr id="13" name="Title 12"/>
          <p:cNvSpPr>
            <a:spLocks noGrp="1"/>
          </p:cNvSpPr>
          <p:nvPr>
            <p:ph type="ctrTitle"/>
          </p:nvPr>
        </p:nvSpPr>
        <p:spPr>
          <a:xfrm>
            <a:off x="457200" y="2130425"/>
            <a:ext cx="8382000" cy="1470025"/>
          </a:xfrm>
        </p:spPr>
        <p:txBody>
          <a:bodyPr>
            <a:noAutofit/>
          </a:bodyPr>
          <a:lstStyle/>
          <a:p>
            <a:pPr fontAlgn="auto">
              <a:spcBef>
                <a:spcPts val="0"/>
              </a:spcBef>
              <a:spcAft>
                <a:spcPts val="0"/>
              </a:spcAft>
              <a:defRPr/>
            </a:pP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J</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oint </a:t>
            </a: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D</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eep</a:t>
            </a: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 F</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eature and </a:t>
            </a:r>
            <a:b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b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D</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ictionary</a:t>
            </a: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 P</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air </a:t>
            </a: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C</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lassifier </a:t>
            </a:r>
            <a:r>
              <a:rPr lang="en-US" altLang="zh-CN" sz="5400" b="1" dirty="0">
                <a:solidFill>
                  <a:srgbClr val="A20000"/>
                </a:solidFill>
                <a:effectLst>
                  <a:outerShdw blurRad="50800" dist="38100" dir="2700000" algn="tl" rotWithShape="0">
                    <a:prstClr val="black">
                      <a:alpha val="40000"/>
                    </a:prstClr>
                  </a:outerShdw>
                </a:effectLst>
                <a:latin typeface="Calisto MT" pitchFamily="18" charset="0"/>
              </a:rPr>
              <a:t>L</a:t>
            </a:r>
            <a: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t>earning for Object Detection</a:t>
            </a:r>
            <a:br>
              <a:rPr lang="en-US" altLang="zh-CN" sz="3600" b="1" dirty="0">
                <a:solidFill>
                  <a:schemeClr val="tx1">
                    <a:lumMod val="75000"/>
                    <a:lumOff val="25000"/>
                  </a:schemeClr>
                </a:solidFill>
                <a:effectLst>
                  <a:outerShdw blurRad="50800" dist="38100" dir="2700000" algn="tl" rotWithShape="0">
                    <a:prstClr val="black">
                      <a:alpha val="40000"/>
                    </a:prstClr>
                  </a:outerShdw>
                </a:effectLst>
                <a:latin typeface="Calisto MT" pitchFamily="18" charset="0"/>
              </a:rPr>
            </a:br>
            <a:endParaRPr lang="en-US" sz="3600" dirty="0"/>
          </a:p>
        </p:txBody>
      </p:sp>
      <p:sp>
        <p:nvSpPr>
          <p:cNvPr id="14" name="Subtitle 13"/>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F4B247F2-E1E0-4F8C-A5B2-983BDBE02433}"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Joint deep feature and dictionary pair classifier learning</a:t>
            </a:r>
          </a:p>
          <a:p>
            <a:pPr lvl="1"/>
            <a:r>
              <a:rPr lang="en-US" altLang="zh-CN" dirty="0"/>
              <a:t>Regard the efficient and effective dictionary pair learning Model [6] as a classifier layer for CNNs.</a:t>
            </a:r>
          </a:p>
          <a:p>
            <a:pPr lvl="1"/>
            <a:r>
              <a:rPr lang="en-US" altLang="zh-CN" dirty="0"/>
              <a:t>Propose a joint training mechanism to benefit both feature learning and classifier training</a:t>
            </a:r>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F4B247F2-E1E0-4F8C-A5B2-983BDBE02433}" type="slidenum">
              <a:rPr lang="en-US" smtClean="0"/>
              <a:pPr/>
              <a:t>10</a:t>
            </a:fld>
            <a:endParaRPr lang="en-US"/>
          </a:p>
        </p:txBody>
      </p:sp>
      <p:sp>
        <p:nvSpPr>
          <p:cNvPr id="5" name="TextBox 4"/>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Motivation</a:t>
            </a:r>
            <a:endParaRPr lang="zh-CN" altLang="en-US" sz="3200" b="1" dirty="0">
              <a:solidFill>
                <a:srgbClr val="A20000"/>
              </a:solidFill>
              <a:latin typeface="Calisto MT" pitchFamily="18" charset="0"/>
            </a:endParaRPr>
          </a:p>
        </p:txBody>
      </p:sp>
      <p:cxnSp>
        <p:nvCxnSpPr>
          <p:cNvPr id="6"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946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458200" cy="4525963"/>
          </a:xfrm>
        </p:spPr>
        <p:txBody>
          <a:bodyPr>
            <a:normAutofit/>
          </a:bodyPr>
          <a:lstStyle/>
          <a:p>
            <a:r>
              <a:rPr lang="en-US" altLang="zh-CN" dirty="0"/>
              <a:t>Propose a structure model to recognize object in a coarse-and-fine manner</a:t>
            </a:r>
          </a:p>
          <a:p>
            <a:pPr lvl="1"/>
            <a:r>
              <a:rPr lang="en-US" altLang="zh-CN" dirty="0" err="1"/>
              <a:t>Objectness</a:t>
            </a:r>
            <a:r>
              <a:rPr lang="en-US" altLang="zh-CN" dirty="0"/>
              <a:t>:  </a:t>
            </a:r>
          </a:p>
          <a:p>
            <a:pPr lvl="2"/>
            <a:r>
              <a:rPr lang="en-US" altLang="zh-CN" dirty="0"/>
              <a:t>Distinguish objects of any category from the background coarsely</a:t>
            </a:r>
          </a:p>
          <a:p>
            <a:pPr lvl="1"/>
            <a:r>
              <a:rPr lang="en-US" altLang="zh-CN" dirty="0" err="1"/>
              <a:t>Categoryness</a:t>
            </a:r>
            <a:r>
              <a:rPr lang="en-US" altLang="zh-CN" dirty="0"/>
              <a:t>: </a:t>
            </a:r>
          </a:p>
          <a:p>
            <a:pPr lvl="2"/>
            <a:r>
              <a:rPr lang="en-US" altLang="zh-CN" dirty="0"/>
              <a:t>Calculate the probability belonging to certain object category in a fine manner</a:t>
            </a:r>
          </a:p>
          <a:p>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11</a:t>
            </a:fld>
            <a:endParaRPr lang="en-US"/>
          </a:p>
        </p:txBody>
      </p:sp>
      <p:sp>
        <p:nvSpPr>
          <p:cNvPr id="5" name="TextBox 4"/>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Motivation</a:t>
            </a:r>
            <a:endParaRPr lang="zh-CN" altLang="en-US" sz="3200" b="1" dirty="0">
              <a:solidFill>
                <a:srgbClr val="A20000"/>
              </a:solidFill>
              <a:latin typeface="Calisto MT" pitchFamily="18" charset="0"/>
            </a:endParaRPr>
          </a:p>
        </p:txBody>
      </p:sp>
      <p:cxnSp>
        <p:nvCxnSpPr>
          <p:cNvPr id="6"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220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Architecture</a:t>
            </a:r>
          </a:p>
          <a:p>
            <a:pPr lvl="1"/>
            <a:r>
              <a:rPr lang="en-US" altLang="zh-CN" sz="2500" dirty="0"/>
              <a:t>Joint deep feature and dictionary pair classifier learning</a:t>
            </a:r>
          </a:p>
          <a:p>
            <a:pPr lvl="1"/>
            <a:r>
              <a:rPr lang="en-US" altLang="zh-CN" sz="2500" dirty="0"/>
              <a:t>Recognize object in a coarse-and-fine manner</a:t>
            </a:r>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12</a:t>
            </a:fld>
            <a:endParaRPr lang="en-US"/>
          </a:p>
        </p:txBody>
      </p:sp>
      <p:pic>
        <p:nvPicPr>
          <p:cNvPr id="3074" name="Picture 2" descr="C:\Users\lcl\Desktop\wangkeze\archit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1" y="3336880"/>
            <a:ext cx="8928379" cy="283532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400800" y="6172200"/>
            <a:ext cx="2667000" cy="461665"/>
          </a:xfrm>
          <a:prstGeom prst="rect">
            <a:avLst/>
          </a:prstGeom>
        </p:spPr>
        <p:txBody>
          <a:bodyPr wrap="square">
            <a:spAutoFit/>
          </a:bodyPr>
          <a:lstStyle/>
          <a:p>
            <a:pPr marL="0" lvl="1" algn="ctr"/>
            <a:r>
              <a:rPr lang="en-US" altLang="zh-CN" sz="1200" dirty="0"/>
              <a:t>The four values inside 2*2 grids are corresponding to the four input regions</a:t>
            </a:r>
          </a:p>
        </p:txBody>
      </p:sp>
      <p:sp>
        <p:nvSpPr>
          <p:cNvPr id="6" name="Rectangle 5"/>
          <p:cNvSpPr/>
          <p:nvPr/>
        </p:nvSpPr>
        <p:spPr>
          <a:xfrm>
            <a:off x="6934200" y="4591"/>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Accept By CVPR 2016</a:t>
            </a:r>
          </a:p>
        </p:txBody>
      </p:sp>
      <p:sp>
        <p:nvSpPr>
          <p:cNvPr id="8" name="TextBox 7"/>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Dictionary Pair Classifier Driven </a:t>
            </a:r>
            <a:endParaRPr lang="zh-CN" altLang="en-US" sz="3200" b="1" dirty="0">
              <a:solidFill>
                <a:srgbClr val="A20000"/>
              </a:solidFill>
              <a:latin typeface="Calisto MT" pitchFamily="18" charset="0"/>
            </a:endParaRPr>
          </a:p>
        </p:txBody>
      </p:sp>
      <p:cxnSp>
        <p:nvCxnSpPr>
          <p:cNvPr id="9"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936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0" smtClean="0">
                            <a:latin typeface="Cambria Math"/>
                          </a:rPr>
                          <m:t>𝐗</m:t>
                        </m:r>
                        <m:r>
                          <a:rPr lang="en-US" altLang="zh-CN" sz="2000" b="1" i="0" smtClean="0">
                            <a:latin typeface="Cambria Math"/>
                          </a:rPr>
                          <m:t>=[</m:t>
                        </m:r>
                        <m:r>
                          <a:rPr lang="en-US" altLang="zh-CN" sz="2000" b="1" i="0" smtClean="0">
                            <a:latin typeface="Cambria Math"/>
                          </a:rPr>
                          <m:t>𝐗</m:t>
                        </m:r>
                      </m:e>
                      <m:sub>
                        <m:r>
                          <a:rPr lang="en-US" altLang="zh-CN" sz="2000" b="1" i="0" smtClean="0">
                            <a:latin typeface="Cambria Math"/>
                          </a:rPr>
                          <m:t>𝟏</m:t>
                        </m:r>
                      </m:sub>
                    </m:sSub>
                    <m:r>
                      <a:rPr lang="en-US" altLang="zh-CN" sz="2000" b="1" i="1" smtClean="0">
                        <a:latin typeface="Cambria Math"/>
                      </a:rPr>
                      <m:t>,…,</m:t>
                    </m:r>
                    <m:sSub>
                      <m:sSubPr>
                        <m:ctrlPr>
                          <a:rPr lang="en-US" altLang="zh-CN" sz="2000" b="1" i="1" smtClean="0">
                            <a:latin typeface="Cambria Math" panose="02040503050406030204" pitchFamily="18" charset="0"/>
                          </a:rPr>
                        </m:ctrlPr>
                      </m:sSubPr>
                      <m:e>
                        <m:r>
                          <a:rPr lang="en-US" altLang="zh-CN" sz="2000" b="1" i="0" smtClean="0">
                            <a:latin typeface="Cambria Math"/>
                          </a:rPr>
                          <m:t>𝐗</m:t>
                        </m:r>
                      </m:e>
                      <m:sub>
                        <m:r>
                          <m:rPr>
                            <m:sty m:val="p"/>
                          </m:rPr>
                          <a:rPr lang="en-US" altLang="zh-CN" sz="2000" b="0" i="0" smtClean="0">
                            <a:latin typeface="Cambria Math"/>
                          </a:rPr>
                          <m:t>k</m:t>
                        </m:r>
                      </m:sub>
                    </m:sSub>
                    <m:r>
                      <a:rPr lang="en-US" altLang="zh-CN" sz="2000" b="1" i="1" smtClean="0">
                        <a:latin typeface="Cambria Math"/>
                      </a:rPr>
                      <m:t>,…,</m:t>
                    </m:r>
                    <m:sSub>
                      <m:sSubPr>
                        <m:ctrlPr>
                          <a:rPr lang="en-US" altLang="zh-CN" sz="2000" b="1" i="1" smtClean="0">
                            <a:latin typeface="Cambria Math" panose="02040503050406030204" pitchFamily="18" charset="0"/>
                          </a:rPr>
                        </m:ctrlPr>
                      </m:sSubPr>
                      <m:e>
                        <m:r>
                          <a:rPr lang="en-US" altLang="zh-CN" sz="2000" b="1" i="0" smtClean="0">
                            <a:latin typeface="Cambria Math"/>
                          </a:rPr>
                          <m:t>𝐗</m:t>
                        </m:r>
                      </m:e>
                      <m:sub>
                        <m:r>
                          <a:rPr lang="en-US" altLang="zh-CN" sz="2000" b="1" i="0" smtClean="0">
                            <a:latin typeface="Cambria Math"/>
                          </a:rPr>
                          <m:t>𝐊</m:t>
                        </m:r>
                      </m:sub>
                    </m:sSub>
                    <m:r>
                      <a:rPr lang="en-US" altLang="zh-CN" sz="2000" b="1" i="1" smtClean="0">
                        <a:latin typeface="Cambria Math"/>
                      </a:rPr>
                      <m:t>]</m:t>
                    </m:r>
                  </m:oMath>
                </a14:m>
                <a:r>
                  <a:rPr lang="en-US" altLang="zh-CN" sz="2000" b="1" dirty="0"/>
                  <a:t> </a:t>
                </a:r>
                <a:r>
                  <a:rPr lang="en-US" altLang="zh-CN" sz="2800" dirty="0"/>
                  <a:t>denotes a set of the previous layer’s </a:t>
                </a:r>
                <a:r>
                  <a:rPr lang="en-US" altLang="zh-CN" sz="2800" i="1" dirty="0"/>
                  <a:t>d</a:t>
                </a:r>
                <a:r>
                  <a:rPr lang="en-US" altLang="zh-CN" sz="2800" dirty="0"/>
                  <a:t>-dimensional outputs for </a:t>
                </a:r>
                <a14:m>
                  <m:oMath xmlns:m="http://schemas.openxmlformats.org/officeDocument/2006/math">
                    <m:r>
                      <a:rPr lang="en-US" altLang="zh-CN" sz="2400" b="1">
                        <a:latin typeface="Cambria Math"/>
                      </a:rPr>
                      <m:t>𝐊</m:t>
                    </m:r>
                  </m:oMath>
                </a14:m>
                <a:r>
                  <a:rPr lang="en-US" altLang="zh-CN" sz="2800" dirty="0"/>
                  <a:t> object categories; </a:t>
                </a:r>
              </a:p>
              <a:p>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0" smtClean="0">
                            <a:latin typeface="Cambria Math"/>
                          </a:rPr>
                          <m:t>𝐖</m:t>
                        </m:r>
                      </m:e>
                      <m:sub>
                        <m:r>
                          <m:rPr>
                            <m:sty m:val="p"/>
                          </m:rPr>
                          <a:rPr lang="en-US" altLang="zh-CN" sz="2000" b="0" i="0" smtClean="0">
                            <a:latin typeface="Cambria Math"/>
                          </a:rPr>
                          <m:t>k</m:t>
                        </m:r>
                      </m:sub>
                    </m:sSub>
                  </m:oMath>
                </a14:m>
                <a:r>
                  <a:rPr lang="en-US" altLang="zh-CN" sz="2800" dirty="0"/>
                  <a:t> is the importance weight for </a:t>
                </a:r>
                <a:r>
                  <a:rPr lang="en-US" altLang="zh-CN" sz="2000" dirty="0">
                    <a:latin typeface="Cambria" panose="02040503050406030204" pitchFamily="18" charset="0"/>
                  </a:rPr>
                  <a:t>k</a:t>
                </a:r>
                <a:r>
                  <a:rPr lang="en-US" altLang="zh-CN" sz="2800" dirty="0"/>
                  <a:t>-</a:t>
                </a:r>
                <a:r>
                  <a:rPr lang="en-US" altLang="zh-CN" sz="2800" dirty="0" err="1"/>
                  <a:t>th</a:t>
                </a:r>
                <a:r>
                  <a:rPr lang="en-US" altLang="zh-CN" sz="2800" dirty="0"/>
                  <a:t> category training samples.</a:t>
                </a:r>
              </a:p>
              <a:p>
                <a:r>
                  <a:rPr lang="en-US" altLang="zh-CN" sz="2800" dirty="0"/>
                  <a:t>The goal:</a:t>
                </a:r>
              </a:p>
              <a:p>
                <a:pPr lvl="1"/>
                <a:r>
                  <a:rPr lang="en-US" altLang="zh-CN" sz="2400" dirty="0"/>
                  <a:t>Find an analysis dictionary </a:t>
                </a:r>
                <a14:m>
                  <m:oMath xmlns:m="http://schemas.openxmlformats.org/officeDocument/2006/math">
                    <m:r>
                      <a:rPr lang="en-US" altLang="zh-CN" sz="1800" b="1" i="0" smtClean="0">
                        <a:latin typeface="Cambria Math"/>
                      </a:rPr>
                      <m:t>𝐏</m:t>
                    </m:r>
                  </m:oMath>
                </a14:m>
                <a:r>
                  <a:rPr lang="en-US" altLang="zh-CN" sz="2400" dirty="0"/>
                  <a:t> and a synthesis dictionary </a:t>
                </a:r>
                <a14:m>
                  <m:oMath xmlns:m="http://schemas.openxmlformats.org/officeDocument/2006/math">
                    <m:r>
                      <a:rPr lang="en-US" altLang="zh-CN" sz="1800" b="1" i="0" smtClean="0">
                        <a:latin typeface="Cambria Math"/>
                      </a:rPr>
                      <m:t>𝐃</m:t>
                    </m:r>
                  </m:oMath>
                </a14:m>
                <a:r>
                  <a:rPr lang="en-US" altLang="zh-CN" sz="2400" dirty="0"/>
                  <a:t> to analytically code and reconstruct </a:t>
                </a:r>
                <a14:m>
                  <m:oMath xmlns:m="http://schemas.openxmlformats.org/officeDocument/2006/math">
                    <m:r>
                      <a:rPr lang="en-US" altLang="zh-CN" sz="1800" b="1" i="0">
                        <a:latin typeface="Cambria Math"/>
                      </a:rPr>
                      <m:t>𝐗</m:t>
                    </m:r>
                  </m:oMath>
                </a14:m>
                <a:r>
                  <a:rPr lang="en-US" altLang="zh-CN" sz="2400" dirty="0"/>
                  <a:t>. </a:t>
                </a:r>
              </a:p>
              <a:p>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259" t="-1213" r="-185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F4B247F2-E1E0-4F8C-A5B2-983BDBE02433}" type="slidenum">
              <a:rPr lang="en-US" smtClean="0"/>
              <a:pPr/>
              <a:t>13</a:t>
            </a:fld>
            <a:endParaRPr lang="en-US"/>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835423"/>
            <a:ext cx="5258257" cy="133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Dictionary Pair Classifier Layer</a:t>
            </a:r>
            <a:endParaRPr lang="zh-CN" altLang="en-US" sz="3200" b="1" dirty="0">
              <a:solidFill>
                <a:srgbClr val="A20000"/>
              </a:solidFill>
              <a:latin typeface="Calisto MT" pitchFamily="18" charset="0"/>
            </a:endParaRPr>
          </a:p>
        </p:txBody>
      </p:sp>
      <p:cxnSp>
        <p:nvCxnSpPr>
          <p:cNvPr id="7"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1556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08691" y="2072640"/>
            <a:ext cx="5798820" cy="1280160"/>
          </a:xfrm>
          <a:prstGeom prst="rect">
            <a:avLst/>
          </a:prstGeom>
        </p:spPr>
      </p:pic>
      <p:sp>
        <p:nvSpPr>
          <p:cNvPr id="3" name="内容占位符 2"/>
          <p:cNvSpPr>
            <a:spLocks noGrp="1"/>
          </p:cNvSpPr>
          <p:nvPr>
            <p:ph idx="1"/>
          </p:nvPr>
        </p:nvSpPr>
        <p:spPr/>
        <p:txBody>
          <a:bodyPr>
            <a:normAutofit/>
          </a:bodyPr>
          <a:lstStyle/>
          <a:p>
            <a:r>
              <a:rPr lang="en-US" altLang="zh-CN" sz="2800" dirty="0"/>
              <a:t>Learning of the Dictionary Pair</a:t>
            </a:r>
            <a:endParaRPr lang="zh-CN" altLang="en-US" sz="2800" dirty="0"/>
          </a:p>
        </p:txBody>
      </p:sp>
      <p:sp>
        <p:nvSpPr>
          <p:cNvPr id="4" name="灯片编号占位符 3"/>
          <p:cNvSpPr>
            <a:spLocks noGrp="1"/>
          </p:cNvSpPr>
          <p:nvPr>
            <p:ph type="sldNum" sz="quarter" idx="12"/>
          </p:nvPr>
        </p:nvSpPr>
        <p:spPr/>
        <p:txBody>
          <a:bodyPr/>
          <a:lstStyle/>
          <a:p>
            <a:fld id="{F4B247F2-E1E0-4F8C-A5B2-983BDBE02433}" type="slidenum">
              <a:rPr lang="en-US" smtClean="0"/>
              <a:pPr/>
              <a:t>14</a:t>
            </a:fld>
            <a:endParaRPr lang="en-US"/>
          </a:p>
        </p:txBody>
      </p:sp>
      <p:pic>
        <p:nvPicPr>
          <p:cNvPr id="5" name="Picture 4"/>
          <p:cNvPicPr>
            <a:picLocks noChangeAspect="1"/>
          </p:cNvPicPr>
          <p:nvPr/>
        </p:nvPicPr>
        <p:blipFill>
          <a:blip r:embed="rId4"/>
          <a:stretch>
            <a:fillRect/>
          </a:stretch>
        </p:blipFill>
        <p:spPr>
          <a:xfrm>
            <a:off x="998220" y="3337560"/>
            <a:ext cx="7078980" cy="1005840"/>
          </a:xfrm>
          <a:prstGeom prst="rect">
            <a:avLst/>
          </a:prstGeom>
        </p:spPr>
      </p:pic>
      <p:pic>
        <p:nvPicPr>
          <p:cNvPr id="7" name="Picture 6"/>
          <p:cNvPicPr>
            <a:picLocks noChangeAspect="1"/>
          </p:cNvPicPr>
          <p:nvPr/>
        </p:nvPicPr>
        <p:blipFill>
          <a:blip r:embed="rId5"/>
          <a:stretch>
            <a:fillRect/>
          </a:stretch>
        </p:blipFill>
        <p:spPr>
          <a:xfrm>
            <a:off x="1013012" y="4244340"/>
            <a:ext cx="6896100" cy="1470660"/>
          </a:xfrm>
          <a:prstGeom prst="rect">
            <a:avLst/>
          </a:prstGeom>
        </p:spPr>
      </p:pic>
      <p:pic>
        <p:nvPicPr>
          <p:cNvPr id="8" name="Picture 7"/>
          <p:cNvPicPr>
            <a:picLocks noChangeAspect="1"/>
          </p:cNvPicPr>
          <p:nvPr/>
        </p:nvPicPr>
        <p:blipFill>
          <a:blip r:embed="rId6"/>
          <a:stretch>
            <a:fillRect/>
          </a:stretch>
        </p:blipFill>
        <p:spPr>
          <a:xfrm>
            <a:off x="1028700" y="5539740"/>
            <a:ext cx="7048500" cy="1013460"/>
          </a:xfrm>
          <a:prstGeom prst="rect">
            <a:avLst/>
          </a:prstGeom>
        </p:spPr>
      </p:pic>
      <p:sp>
        <p:nvSpPr>
          <p:cNvPr id="9" name="TextBox 8"/>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Dictionary Pair Classifier Layer</a:t>
            </a:r>
            <a:endParaRPr lang="zh-CN" altLang="en-US" sz="3200" b="1" dirty="0">
              <a:solidFill>
                <a:srgbClr val="A20000"/>
              </a:solidFill>
              <a:latin typeface="Calisto MT" pitchFamily="18" charset="0"/>
            </a:endParaRPr>
          </a:p>
        </p:txBody>
      </p:sp>
      <p:cxnSp>
        <p:nvCxnSpPr>
          <p:cNvPr id="10"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234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dirty="0"/>
              <a:t>Dictionary Pair Back Propagation</a:t>
            </a:r>
            <a:endParaRPr lang="zh-CN" altLang="en-US" sz="2000" dirty="0"/>
          </a:p>
        </p:txBody>
      </p:sp>
      <p:sp>
        <p:nvSpPr>
          <p:cNvPr id="4" name="灯片编号占位符 3"/>
          <p:cNvSpPr>
            <a:spLocks noGrp="1"/>
          </p:cNvSpPr>
          <p:nvPr>
            <p:ph type="sldNum" sz="quarter" idx="12"/>
          </p:nvPr>
        </p:nvSpPr>
        <p:spPr/>
        <p:txBody>
          <a:bodyPr/>
          <a:lstStyle/>
          <a:p>
            <a:fld id="{F4B247F2-E1E0-4F8C-A5B2-983BDBE02433}" type="slidenum">
              <a:rPr lang="en-US" smtClean="0"/>
              <a:pPr/>
              <a:t>15</a:t>
            </a:fld>
            <a:endParaRPr lang="en-US"/>
          </a:p>
        </p:txBody>
      </p:sp>
      <p:pic>
        <p:nvPicPr>
          <p:cNvPr id="5" name="Picture 4"/>
          <p:cNvPicPr>
            <a:picLocks noChangeAspect="1"/>
          </p:cNvPicPr>
          <p:nvPr/>
        </p:nvPicPr>
        <p:blipFill>
          <a:blip r:embed="rId3"/>
          <a:stretch>
            <a:fillRect/>
          </a:stretch>
        </p:blipFill>
        <p:spPr>
          <a:xfrm>
            <a:off x="76201" y="2375459"/>
            <a:ext cx="9067800" cy="520141"/>
          </a:xfrm>
          <a:prstGeom prst="rect">
            <a:avLst/>
          </a:prstGeom>
        </p:spPr>
      </p:pic>
      <p:pic>
        <p:nvPicPr>
          <p:cNvPr id="6" name="Picture 5"/>
          <p:cNvPicPr>
            <a:picLocks noChangeAspect="1"/>
          </p:cNvPicPr>
          <p:nvPr/>
        </p:nvPicPr>
        <p:blipFill rotWithShape="1">
          <a:blip r:embed="rId4"/>
          <a:srcRect b="48473"/>
          <a:stretch/>
        </p:blipFill>
        <p:spPr>
          <a:xfrm>
            <a:off x="1138714" y="3124200"/>
            <a:ext cx="6866573" cy="680243"/>
          </a:xfrm>
          <a:prstGeom prst="rect">
            <a:avLst/>
          </a:prstGeom>
        </p:spPr>
      </p:pic>
      <p:pic>
        <p:nvPicPr>
          <p:cNvPr id="7" name="Picture 6"/>
          <p:cNvPicPr>
            <a:picLocks noChangeAspect="1"/>
          </p:cNvPicPr>
          <p:nvPr/>
        </p:nvPicPr>
        <p:blipFill>
          <a:blip r:embed="rId5"/>
          <a:stretch>
            <a:fillRect/>
          </a:stretch>
        </p:blipFill>
        <p:spPr>
          <a:xfrm>
            <a:off x="1152525" y="4688939"/>
            <a:ext cx="7458075" cy="797461"/>
          </a:xfrm>
          <a:prstGeom prst="rect">
            <a:avLst/>
          </a:prstGeom>
        </p:spPr>
      </p:pic>
      <p:pic>
        <p:nvPicPr>
          <p:cNvPr id="9" name="Picture 8"/>
          <p:cNvPicPr>
            <a:picLocks noChangeAspect="1"/>
          </p:cNvPicPr>
          <p:nvPr/>
        </p:nvPicPr>
        <p:blipFill rotWithShape="1">
          <a:blip r:embed="rId4"/>
          <a:srcRect t="47959"/>
          <a:stretch/>
        </p:blipFill>
        <p:spPr>
          <a:xfrm>
            <a:off x="753427" y="3810000"/>
            <a:ext cx="6866573" cy="687024"/>
          </a:xfrm>
          <a:prstGeom prst="rect">
            <a:avLst/>
          </a:prstGeom>
        </p:spPr>
      </p:pic>
      <p:sp>
        <p:nvSpPr>
          <p:cNvPr id="10" name="TextBox 9"/>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Dictionary Pair Classifier Layer</a:t>
            </a:r>
            <a:endParaRPr lang="zh-CN" altLang="en-US" sz="3200" b="1" dirty="0">
              <a:solidFill>
                <a:srgbClr val="A20000"/>
              </a:solidFill>
              <a:latin typeface="Calisto MT" pitchFamily="18" charset="0"/>
            </a:endParaRPr>
          </a:p>
        </p:txBody>
      </p:sp>
      <p:cxnSp>
        <p:nvCxnSpPr>
          <p:cNvPr id="11"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417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Objectness</a:t>
                </a:r>
              </a:p>
              <a:p>
                <a:pPr lvl="1"/>
                <a:r>
                  <a:rPr lang="en-US" altLang="zh-CN" dirty="0"/>
                  <a:t>The probability of </a:t>
                </a:r>
                <a14:m>
                  <m:oMath xmlns:m="http://schemas.openxmlformats.org/officeDocument/2006/math">
                    <m:r>
                      <m:rPr>
                        <m:sty m:val="p"/>
                      </m:rPr>
                      <a:rPr lang="en-US" altLang="zh-CN" sz="2400" b="0" i="0" smtClean="0">
                        <a:latin typeface="Cambria Math"/>
                      </a:rPr>
                      <m:t>x</m:t>
                    </m:r>
                  </m:oMath>
                </a14:m>
                <a:r>
                  <a:rPr lang="en-US" altLang="zh-CN" dirty="0"/>
                  <a:t> covering an object of any category</a:t>
                </a:r>
              </a:p>
              <a:p>
                <a:r>
                  <a:rPr lang="en-US" altLang="zh-CN" dirty="0"/>
                  <a:t>{</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1" i="0" smtClean="0">
                            <a:latin typeface="Cambria Math"/>
                          </a:rPr>
                          <m:t>𝐃</m:t>
                        </m:r>
                      </m:e>
                      <m:sub>
                        <m:r>
                          <a:rPr lang="en-US" altLang="zh-CN" sz="2400" b="0" i="1" smtClean="0">
                            <a:latin typeface="Cambria Math"/>
                          </a:rPr>
                          <m:t>𝑜</m:t>
                        </m:r>
                      </m:sub>
                    </m:sSub>
                    <m:r>
                      <a:rPr lang="en-US" altLang="zh-CN" sz="2400" b="0" i="1" smtClean="0">
                        <a:latin typeface="Cambria Math"/>
                      </a:rPr>
                      <m:t>,</m:t>
                    </m:r>
                    <m:sSub>
                      <m:sSubPr>
                        <m:ctrlPr>
                          <a:rPr lang="en-US" altLang="zh-CN" sz="2400" i="1" smtClean="0">
                            <a:latin typeface="Cambria Math" panose="02040503050406030204" pitchFamily="18" charset="0"/>
                          </a:rPr>
                        </m:ctrlPr>
                      </m:sSubPr>
                      <m:e>
                        <m:r>
                          <a:rPr lang="en-US" altLang="zh-CN" sz="2400" b="1" i="0" smtClean="0">
                            <a:latin typeface="Cambria Math"/>
                          </a:rPr>
                          <m:t>𝐏</m:t>
                        </m:r>
                      </m:e>
                      <m:sub>
                        <m:r>
                          <a:rPr lang="en-US" altLang="zh-CN" sz="2400" b="0" i="1" smtClean="0">
                            <a:latin typeface="Cambria Math"/>
                          </a:rPr>
                          <m:t>𝑜</m:t>
                        </m:r>
                      </m:sub>
                    </m:sSub>
                  </m:oMath>
                </a14:m>
                <a:r>
                  <a:rPr lang="en-US" altLang="zh-CN" dirty="0"/>
                  <a:t>} denotes dictionary pairs for object while {</a:t>
                </a:r>
                <a14:m>
                  <m:oMath xmlns:m="http://schemas.openxmlformats.org/officeDocument/2006/math">
                    <m:sSub>
                      <m:sSubPr>
                        <m:ctrlPr>
                          <a:rPr lang="en-US" altLang="zh-CN" sz="2400" i="1">
                            <a:latin typeface="Cambria Math" panose="02040503050406030204" pitchFamily="18" charset="0"/>
                          </a:rPr>
                        </m:ctrlPr>
                      </m:sSubPr>
                      <m:e>
                        <m:r>
                          <a:rPr lang="en-US" altLang="zh-CN" sz="2400" b="1">
                            <a:latin typeface="Cambria Math"/>
                          </a:rPr>
                          <m:t>𝐃</m:t>
                        </m:r>
                      </m:e>
                      <m:sub>
                        <m:r>
                          <a:rPr lang="en-US" altLang="zh-CN" sz="2400" b="0" i="1" smtClean="0">
                            <a:latin typeface="Cambria Math"/>
                          </a:rPr>
                          <m:t>𝑏</m:t>
                        </m:r>
                      </m:sub>
                    </m:sSub>
                    <m:r>
                      <a:rPr lang="en-US" altLang="zh-CN" sz="2400" i="1">
                        <a:latin typeface="Cambria Math"/>
                      </a:rPr>
                      <m:t>,</m:t>
                    </m:r>
                    <m:sSub>
                      <m:sSubPr>
                        <m:ctrlPr>
                          <a:rPr lang="en-US" altLang="zh-CN" sz="2400" i="1">
                            <a:latin typeface="Cambria Math" panose="02040503050406030204" pitchFamily="18" charset="0"/>
                          </a:rPr>
                        </m:ctrlPr>
                      </m:sSubPr>
                      <m:e>
                        <m:r>
                          <a:rPr lang="en-US" altLang="zh-CN" sz="2400" b="1">
                            <a:latin typeface="Cambria Math"/>
                          </a:rPr>
                          <m:t>𝐏</m:t>
                        </m:r>
                      </m:e>
                      <m:sub>
                        <m:r>
                          <a:rPr lang="en-US" altLang="zh-CN" sz="2400" b="0" i="1" smtClean="0">
                            <a:latin typeface="Cambria Math"/>
                          </a:rPr>
                          <m:t>𝑏</m:t>
                        </m:r>
                      </m:sub>
                    </m:sSub>
                  </m:oMath>
                </a14:m>
                <a:r>
                  <a:rPr lang="en-US" altLang="zh-CN" dirty="0"/>
                  <a:t>} for background.</a:t>
                </a:r>
                <a:endParaRPr lang="zh-CN" altLang="en-US"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F4B247F2-E1E0-4F8C-A5B2-983BDBE02433}" type="slidenum">
              <a:rPr lang="en-US" smtClean="0"/>
              <a:pPr/>
              <a:t>16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7705"/>
            <a:ext cx="762000" cy="4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5699531"/>
            <a:ext cx="4220261" cy="39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矩形 5"/>
              <p:cNvSpPr/>
              <p:nvPr/>
            </p:nvSpPr>
            <p:spPr>
              <a:xfrm>
                <a:off x="6324600" y="5699531"/>
                <a:ext cx="12078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mtClean="0">
                          <a:latin typeface="Cambria Math"/>
                        </a:rPr>
                        <m:t>k</m:t>
                      </m:r>
                      <m:r>
                        <a:rPr lang="en-US" altLang="zh-CN" b="0" i="0" smtClean="0">
                          <a:latin typeface="Cambria Math"/>
                        </a:rPr>
                        <m:t> </m:t>
                      </m:r>
                      <m:r>
                        <a:rPr lang="en-US" altLang="zh-CN" b="0" i="1" smtClean="0">
                          <a:latin typeface="Cambria Math"/>
                          <a:ea typeface="Cambria Math"/>
                        </a:rPr>
                        <m:t>∈{</m:t>
                      </m:r>
                      <m:r>
                        <a:rPr lang="en-US" altLang="zh-CN" b="0" i="1" smtClean="0">
                          <a:latin typeface="Cambria Math"/>
                          <a:ea typeface="Cambria Math"/>
                        </a:rPr>
                        <m:t>𝑜</m:t>
                      </m:r>
                      <m:r>
                        <a:rPr lang="en-US" altLang="zh-CN" b="0" i="1" smtClean="0">
                          <a:latin typeface="Cambria Math"/>
                          <a:ea typeface="Cambria Math"/>
                        </a:rPr>
                        <m:t>, </m:t>
                      </m:r>
                      <m:r>
                        <a:rPr lang="en-US" altLang="zh-CN" b="0" i="1" smtClean="0">
                          <a:latin typeface="Cambria Math"/>
                          <a:ea typeface="Cambria Math"/>
                        </a:rPr>
                        <m:t>𝑏</m:t>
                      </m:r>
                      <m:r>
                        <a:rPr lang="en-US" altLang="zh-CN" b="0" i="1" smtClean="0">
                          <a:latin typeface="Cambria Math"/>
                          <a:ea typeface="Cambria Math"/>
                        </a:rPr>
                        <m:t>}</m:t>
                      </m:r>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6324600" y="5699531"/>
                <a:ext cx="1207895" cy="369332"/>
              </a:xfrm>
              <a:prstGeom prst="rect">
                <a:avLst/>
              </a:prstGeom>
              <a:blipFill rotWithShape="1">
                <a:blip r:embed="rId6"/>
                <a:stretch>
                  <a:fillRect b="-14754"/>
                </a:stretch>
              </a:blipFill>
            </p:spPr>
            <p:txBody>
              <a:bodyPr/>
              <a:lstStyle/>
              <a:p>
                <a:r>
                  <a:rPr lang="zh-CN" altLang="en-US">
                    <a:noFill/>
                  </a:rPr>
                  <a:t> </a:t>
                </a:r>
              </a:p>
            </p:txBody>
          </p:sp>
        </mc:Fallback>
      </mc:AlternateContent>
      <p:pic>
        <p:nvPicPr>
          <p:cNvPr id="5" name="Picture 4"/>
          <p:cNvPicPr>
            <a:picLocks noChangeAspect="1"/>
          </p:cNvPicPr>
          <p:nvPr/>
        </p:nvPicPr>
        <p:blipFill>
          <a:blip r:embed="rId7"/>
          <a:stretch>
            <a:fillRect/>
          </a:stretch>
        </p:blipFill>
        <p:spPr>
          <a:xfrm>
            <a:off x="1619039" y="4343400"/>
            <a:ext cx="5857875" cy="933450"/>
          </a:xfrm>
          <a:prstGeom prst="rect">
            <a:avLst/>
          </a:prstGeom>
        </p:spPr>
      </p:pic>
      <p:sp>
        <p:nvSpPr>
          <p:cNvPr id="9" name="TextBox 8"/>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err="1">
                <a:solidFill>
                  <a:srgbClr val="A20000"/>
                </a:solidFill>
                <a:latin typeface="Calisto MT" pitchFamily="18" charset="0"/>
              </a:rPr>
              <a:t>Objectness</a:t>
            </a:r>
            <a:r>
              <a:rPr lang="en-US" altLang="zh-CN" sz="3200" b="1" dirty="0">
                <a:solidFill>
                  <a:srgbClr val="A20000"/>
                </a:solidFill>
                <a:latin typeface="Calisto MT" pitchFamily="18" charset="0"/>
              </a:rPr>
              <a:t> Dictionary Pair Layer</a:t>
            </a:r>
            <a:endParaRPr lang="zh-CN" altLang="en-US" sz="3200" b="1" dirty="0">
              <a:solidFill>
                <a:srgbClr val="A20000"/>
              </a:solidFill>
              <a:latin typeface="Calisto MT" pitchFamily="18" charset="0"/>
            </a:endParaRPr>
          </a:p>
        </p:txBody>
      </p:sp>
      <p:cxnSp>
        <p:nvCxnSpPr>
          <p:cNvPr id="10"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0089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err="1"/>
                  <a:t>Categoryness</a:t>
                </a:r>
                <a:endParaRPr lang="en-US" altLang="zh-CN" dirty="0"/>
              </a:p>
              <a:p>
                <a:pPr lvl="1"/>
                <a:r>
                  <a:rPr lang="en-US" altLang="zh-CN" dirty="0"/>
                  <a:t>Representing how likely the feature </a:t>
                </a:r>
                <a14:m>
                  <m:oMath xmlns:m="http://schemas.openxmlformats.org/officeDocument/2006/math">
                    <m:r>
                      <m:rPr>
                        <m:sty m:val="p"/>
                      </m:rPr>
                      <a:rPr lang="en-US" altLang="zh-CN">
                        <a:latin typeface="Cambria Math"/>
                      </a:rPr>
                      <m:t>x</m:t>
                    </m:r>
                  </m:oMath>
                </a14:m>
                <a:r>
                  <a:rPr lang="en-US" altLang="zh-CN" dirty="0"/>
                  <a:t> belongs to </a:t>
                </a:r>
                <a:r>
                  <a:rPr lang="en-US" altLang="zh-CN" sz="2000" dirty="0">
                    <a:latin typeface="Cambria" panose="02040503050406030204" pitchFamily="18" charset="0"/>
                  </a:rPr>
                  <a:t>k</a:t>
                </a:r>
                <a:r>
                  <a:rPr lang="en-US" altLang="zh-CN" dirty="0"/>
                  <a:t>-</a:t>
                </a:r>
                <a:r>
                  <a:rPr lang="en-US" altLang="zh-CN" dirty="0" err="1"/>
                  <a:t>th</a:t>
                </a:r>
                <a:r>
                  <a:rPr lang="en-US" altLang="zh-CN" dirty="0"/>
                  <a:t> category</a:t>
                </a:r>
              </a:p>
              <a:p>
                <a:pPr lvl="1"/>
                <a:endParaRPr lang="en-US" altLang="zh-CN" dirty="0"/>
              </a:p>
              <a:p>
                <a:pPr lvl="1"/>
                <a:endParaRPr lang="en-US" altLang="zh-CN" dirty="0"/>
              </a:p>
              <a:p>
                <a:pPr lvl="1"/>
                <a:endParaRPr lang="en-US" altLang="zh-CN" dirty="0"/>
              </a:p>
              <a:p>
                <a:r>
                  <a:rPr lang="en-US" altLang="zh-CN" dirty="0"/>
                  <a:t>The final object detection score:</a:t>
                </a:r>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111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F4B247F2-E1E0-4F8C-A5B2-983BDBE02433}" type="slidenum">
              <a:rPr lang="en-US" smtClean="0"/>
              <a:pPr/>
              <a:t>17</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519" y="1715589"/>
            <a:ext cx="997839"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5334000"/>
            <a:ext cx="3676568" cy="54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1852612" y="3233553"/>
            <a:ext cx="5438775" cy="942975"/>
          </a:xfrm>
          <a:prstGeom prst="rect">
            <a:avLst/>
          </a:prstGeom>
        </p:spPr>
      </p:pic>
      <p:sp>
        <p:nvSpPr>
          <p:cNvPr id="8" name="TextBox 7"/>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err="1">
                <a:solidFill>
                  <a:srgbClr val="A20000"/>
                </a:solidFill>
                <a:latin typeface="Calisto MT" pitchFamily="18" charset="0"/>
              </a:rPr>
              <a:t>Categoryness</a:t>
            </a:r>
            <a:r>
              <a:rPr lang="en-US" altLang="zh-CN" sz="3200" b="1" dirty="0">
                <a:solidFill>
                  <a:srgbClr val="A20000"/>
                </a:solidFill>
                <a:latin typeface="Calisto MT" pitchFamily="18" charset="0"/>
              </a:rPr>
              <a:t> Dictionary Pair Layer</a:t>
            </a:r>
            <a:endParaRPr lang="zh-CN" altLang="en-US" sz="3200" b="1" dirty="0">
              <a:solidFill>
                <a:srgbClr val="A20000"/>
              </a:solidFill>
              <a:latin typeface="Calisto MT" pitchFamily="18" charset="0"/>
            </a:endParaRPr>
          </a:p>
        </p:txBody>
      </p:sp>
      <p:cxnSp>
        <p:nvCxnSpPr>
          <p:cNvPr id="9"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879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58200" cy="4525963"/>
              </a:xfrm>
            </p:spPr>
            <p:txBody>
              <a:bodyPr>
                <a:normAutofit/>
              </a:bodyPr>
              <a:lstStyle/>
              <a:p>
                <a:r>
                  <a:rPr lang="en-US" altLang="zh-CN" dirty="0"/>
                  <a:t>The cost function for training network parameters</a:t>
                </a:r>
                <a14:m>
                  <m:oMath xmlns:m="http://schemas.openxmlformats.org/officeDocument/2006/math">
                    <m:r>
                      <a:rPr lang="en-US" altLang="zh-CN" b="0" i="0" dirty="0" smtClean="0">
                        <a:latin typeface="Cambria Math"/>
                      </a:rPr>
                      <m:t> </m:t>
                    </m:r>
                    <m:r>
                      <a:rPr lang="zh-CN" altLang="en-US" i="1" dirty="0">
                        <a:latin typeface="Cambria Math"/>
                      </a:rPr>
                      <m:t>𝜔</m:t>
                    </m:r>
                  </m:oMath>
                </a14:m>
                <a:r>
                  <a:rPr lang="en-US" altLang="zh-CN" dirty="0"/>
                  <a:t> is</a:t>
                </a:r>
              </a:p>
              <a:p>
                <a:endParaRPr lang="en-US" altLang="zh-CN" dirty="0"/>
              </a:p>
              <a:p>
                <a:endParaRPr lang="en-US" altLang="zh-CN" dirty="0"/>
              </a:p>
              <a:p>
                <a:endParaRPr lang="en-US" altLang="zh-CN" dirty="0"/>
              </a:p>
              <a:p>
                <a:endParaRPr lang="en-US" altLang="zh-CN" dirty="0"/>
              </a:p>
              <a:p>
                <a:r>
                  <a:rPr lang="en-US" altLang="zh-CN" dirty="0"/>
                  <a:t>Standard Back Propagation is employed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58200" cy="4525963"/>
              </a:xfrm>
              <a:blipFill>
                <a:blip r:embed="rId3"/>
                <a:stretch>
                  <a:fillRect l="-1657" t="-1752"/>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F4B247F2-E1E0-4F8C-A5B2-983BDBE02433}" type="slidenum">
              <a:rPr lang="en-US" smtClean="0"/>
              <a:pPr/>
              <a:t>18</a:t>
            </a:fld>
            <a:endParaRPr lang="en-US"/>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912821"/>
            <a:ext cx="6538417" cy="143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Model Fine-tuning</a:t>
            </a:r>
            <a:endParaRPr lang="zh-CN" altLang="en-US" sz="3200" b="1" dirty="0">
              <a:solidFill>
                <a:srgbClr val="A20000"/>
              </a:solidFill>
              <a:latin typeface="Calisto MT" pitchFamily="18" charset="0"/>
            </a:endParaRPr>
          </a:p>
        </p:txBody>
      </p:sp>
      <p:cxnSp>
        <p:nvCxnSpPr>
          <p:cNvPr id="7"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98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Experimental Setting</a:t>
            </a:r>
            <a:endParaRPr lang="zh-CN" altLang="en-US" sz="3200" b="1" dirty="0">
              <a:solidFill>
                <a:srgbClr val="A20000"/>
              </a:solidFill>
              <a:latin typeface="Calisto MT" pitchFamily="18" charset="0"/>
            </a:endParaRPr>
          </a:p>
        </p:txBody>
      </p:sp>
      <p:cxnSp>
        <p:nvCxnSpPr>
          <p:cNvPr id="5"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内容占位符 2"/>
          <p:cNvSpPr>
            <a:spLocks noGrp="1"/>
          </p:cNvSpPr>
          <p:nvPr>
            <p:ph idx="1"/>
          </p:nvPr>
        </p:nvSpPr>
        <p:spPr>
          <a:xfrm>
            <a:off x="457200" y="1600200"/>
            <a:ext cx="8229600" cy="4525963"/>
          </a:xfrm>
        </p:spPr>
        <p:txBody>
          <a:bodyPr>
            <a:normAutofit/>
          </a:bodyPr>
          <a:lstStyle/>
          <a:p>
            <a:pPr marL="342900" lvl="1" indent="-342900">
              <a:buFont typeface="Arial" pitchFamily="34" charset="0"/>
              <a:buChar char="•"/>
            </a:pPr>
            <a:r>
              <a:rPr lang="en-US" altLang="zh-CN" dirty="0"/>
              <a:t>Datasets PASCAL VOC 2007/2012</a:t>
            </a:r>
          </a:p>
          <a:p>
            <a:pPr marL="742950" lvl="2" indent="-342900"/>
            <a:r>
              <a:rPr lang="en-US" altLang="zh-CN" dirty="0"/>
              <a:t>20 object categories</a:t>
            </a:r>
          </a:p>
          <a:p>
            <a:pPr marL="742950" lvl="2" indent="-342900"/>
            <a:r>
              <a:rPr lang="en-US" altLang="zh-CN" dirty="0"/>
              <a:t>Challenging: unbalance, large deformations</a:t>
            </a:r>
          </a:p>
          <a:p>
            <a:endParaRPr lang="zh-CN" altLang="en-US" dirty="0"/>
          </a:p>
        </p:txBody>
      </p:sp>
      <p:pic>
        <p:nvPicPr>
          <p:cNvPr id="7" name="图片 3"/>
          <p:cNvPicPr>
            <a:picLocks noChangeAspect="1"/>
          </p:cNvPicPr>
          <p:nvPr/>
        </p:nvPicPr>
        <p:blipFill rotWithShape="1">
          <a:blip r:embed="rId2"/>
          <a:srcRect r="24435"/>
          <a:stretch/>
        </p:blipFill>
        <p:spPr>
          <a:xfrm>
            <a:off x="228600" y="3124200"/>
            <a:ext cx="8745855" cy="2819400"/>
          </a:xfrm>
          <a:prstGeom prst="rect">
            <a:avLst/>
          </a:prstGeom>
        </p:spPr>
      </p:pic>
    </p:spTree>
    <p:extLst>
      <p:ext uri="{BB962C8B-B14F-4D97-AF65-F5344CB8AC3E}">
        <p14:creationId xmlns:p14="http://schemas.microsoft.com/office/powerpoint/2010/main" val="271789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t>Background</a:t>
            </a:r>
          </a:p>
          <a:p>
            <a:r>
              <a:rPr lang="en-US" altLang="zh-CN" dirty="0"/>
              <a:t>Motivation</a:t>
            </a:r>
          </a:p>
          <a:p>
            <a:r>
              <a:rPr lang="en-US" altLang="zh-CN" dirty="0"/>
              <a:t>Proposed Model</a:t>
            </a:r>
          </a:p>
          <a:p>
            <a:r>
              <a:rPr lang="en-US" altLang="zh-CN" dirty="0"/>
              <a:t>Experimental Results</a:t>
            </a:r>
          </a:p>
          <a:p>
            <a:r>
              <a:rPr lang="en-US" altLang="zh-CN" dirty="0"/>
              <a:t>Conclusion</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2</a:t>
            </a:fld>
            <a:endParaRPr lang="en-US"/>
          </a:p>
        </p:txBody>
      </p:sp>
    </p:spTree>
    <p:extLst>
      <p:ext uri="{BB962C8B-B14F-4D97-AF65-F5344CB8AC3E}">
        <p14:creationId xmlns:p14="http://schemas.microsoft.com/office/powerpoint/2010/main" val="278891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400050" lvl="2" indent="0">
              <a:buNone/>
            </a:pPr>
            <a:r>
              <a:rPr lang="en-US" altLang="zh-CN" dirty="0"/>
              <a:t>ODP -- </a:t>
            </a:r>
            <a:r>
              <a:rPr lang="en-US" altLang="zh-CN" dirty="0" err="1"/>
              <a:t>Objectness</a:t>
            </a:r>
            <a:r>
              <a:rPr lang="en-US" altLang="zh-CN" dirty="0"/>
              <a:t> Dictionary Pair layer</a:t>
            </a:r>
          </a:p>
          <a:p>
            <a:pPr marL="400050" lvl="2" indent="0">
              <a:buNone/>
            </a:pPr>
            <a:r>
              <a:rPr lang="en-US" altLang="zh-CN" dirty="0"/>
              <a:t>CDP -- </a:t>
            </a:r>
            <a:r>
              <a:rPr lang="en-US" altLang="zh-CN" dirty="0" err="1"/>
              <a:t>Categoryness</a:t>
            </a:r>
            <a:r>
              <a:rPr lang="en-US" altLang="zh-CN" dirty="0"/>
              <a:t> Dictionary Pair layer --</a:t>
            </a:r>
          </a:p>
          <a:p>
            <a:pPr marL="400050" lvl="2" indent="0">
              <a:buNone/>
            </a:pPr>
            <a:r>
              <a:rPr lang="en-US" altLang="zh-CN" dirty="0"/>
              <a:t>BB -- Bounding Box Regression --</a:t>
            </a:r>
          </a:p>
          <a:p>
            <a:pPr marL="400050" lvl="2" indent="0">
              <a:buNone/>
            </a:pPr>
            <a:r>
              <a:rPr lang="en-US" altLang="zh-CN" dirty="0"/>
              <a:t>R-CNN (Alex) --R-CNN framework with Alex Net</a:t>
            </a:r>
          </a:p>
          <a:p>
            <a:pPr marL="400050" lvl="2" indent="0">
              <a:buNone/>
            </a:pPr>
            <a:r>
              <a:rPr lang="en-US" altLang="zh-CN" dirty="0"/>
              <a:t>R-CNN (VGG) -- R-CNN framework with VGG Net</a:t>
            </a:r>
          </a:p>
          <a:p>
            <a:pPr marL="400050" lvl="2" indent="0">
              <a:buNone/>
            </a:pPr>
            <a:endParaRPr lang="en-US" altLang="zh-CN" dirty="0"/>
          </a:p>
        </p:txBody>
      </p:sp>
      <p:sp>
        <p:nvSpPr>
          <p:cNvPr id="4" name="灯片编号占位符 3"/>
          <p:cNvSpPr>
            <a:spLocks noGrp="1"/>
          </p:cNvSpPr>
          <p:nvPr>
            <p:ph type="sldNum" sz="quarter" idx="12"/>
          </p:nvPr>
        </p:nvSpPr>
        <p:spPr/>
        <p:txBody>
          <a:bodyPr/>
          <a:lstStyle/>
          <a:p>
            <a:fld id="{F4B247F2-E1E0-4F8C-A5B2-983BDBE02433}" type="slidenum">
              <a:rPr lang="en-US" smtClean="0"/>
              <a:pPr/>
              <a:t>20</a:t>
            </a:fld>
            <a:endParaRPr lang="en-US"/>
          </a:p>
        </p:txBody>
      </p:sp>
      <p:pic>
        <p:nvPicPr>
          <p:cNvPr id="5" name="Picture 4"/>
          <p:cNvPicPr>
            <a:picLocks noChangeAspect="1"/>
          </p:cNvPicPr>
          <p:nvPr/>
        </p:nvPicPr>
        <p:blipFill>
          <a:blip r:embed="rId3"/>
          <a:stretch>
            <a:fillRect/>
          </a:stretch>
        </p:blipFill>
        <p:spPr>
          <a:xfrm>
            <a:off x="990600" y="4006009"/>
            <a:ext cx="7391400" cy="2013791"/>
          </a:xfrm>
          <a:prstGeom prst="rect">
            <a:avLst/>
          </a:prstGeom>
        </p:spPr>
      </p:pic>
      <p:sp>
        <p:nvSpPr>
          <p:cNvPr id="6" name="TextBox 5"/>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Experiment Results</a:t>
            </a:r>
            <a:endParaRPr lang="zh-CN" altLang="en-US" sz="3200" b="1" dirty="0">
              <a:solidFill>
                <a:srgbClr val="A20000"/>
              </a:solidFill>
              <a:latin typeface="Calisto MT" pitchFamily="18" charset="0"/>
            </a:endParaRPr>
          </a:p>
        </p:txBody>
      </p:sp>
      <p:cxnSp>
        <p:nvCxnSpPr>
          <p:cNvPr id="7"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805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sz="5400" dirty="0">
              <a:latin typeface="Times New Roman" panose="02020603050405020304" pitchFamily="18" charset="0"/>
              <a:cs typeface="Times New Roman" panose="02020603050405020304" pitchFamily="18" charset="0"/>
            </a:endParaRPr>
          </a:p>
          <a:p>
            <a:pPr marL="0" indent="0">
              <a:buNone/>
            </a:pPr>
            <a:r>
              <a:rPr lang="en-US" altLang="zh-CN" sz="2800" dirty="0">
                <a:latin typeface="Times New Roman" panose="02020603050405020304" pitchFamily="18" charset="0"/>
                <a:cs typeface="Times New Roman" panose="02020603050405020304" pitchFamily="18" charset="0"/>
              </a:rPr>
              <a:t>The significance of dictionary pair back propagation algorithm (DPBP) for fine-tuning the networks.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57199" y="4735943"/>
            <a:ext cx="8305801" cy="1360057"/>
          </a:xfrm>
          <a:prstGeom prst="rect">
            <a:avLst/>
          </a:prstGeom>
        </p:spPr>
      </p:pic>
      <p:pic>
        <p:nvPicPr>
          <p:cNvPr id="7" name="Picture 6"/>
          <p:cNvPicPr>
            <a:picLocks noChangeAspect="1"/>
          </p:cNvPicPr>
          <p:nvPr/>
        </p:nvPicPr>
        <p:blipFill>
          <a:blip r:embed="rId3"/>
          <a:stretch>
            <a:fillRect/>
          </a:stretch>
        </p:blipFill>
        <p:spPr>
          <a:xfrm>
            <a:off x="457200" y="1610081"/>
            <a:ext cx="8229600" cy="931244"/>
          </a:xfrm>
          <a:prstGeom prst="rect">
            <a:avLst/>
          </a:prstGeom>
        </p:spPr>
      </p:pic>
      <p:pic>
        <p:nvPicPr>
          <p:cNvPr id="8" name="Picture 7"/>
          <p:cNvPicPr>
            <a:picLocks noChangeAspect="1"/>
          </p:cNvPicPr>
          <p:nvPr/>
        </p:nvPicPr>
        <p:blipFill>
          <a:blip r:embed="rId4"/>
          <a:stretch>
            <a:fillRect/>
          </a:stretch>
        </p:blipFill>
        <p:spPr>
          <a:xfrm>
            <a:off x="457199" y="2496457"/>
            <a:ext cx="8229601" cy="1008743"/>
          </a:xfrm>
          <a:prstGeom prst="rect">
            <a:avLst/>
          </a:prstGeom>
        </p:spPr>
      </p:pic>
      <p:sp>
        <p:nvSpPr>
          <p:cNvPr id="9" name="TextBox 8"/>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Experiment Results</a:t>
            </a:r>
            <a:endParaRPr lang="zh-CN" altLang="en-US" sz="3200" b="1" dirty="0">
              <a:solidFill>
                <a:srgbClr val="A20000"/>
              </a:solidFill>
              <a:latin typeface="Calisto MT" pitchFamily="18" charset="0"/>
            </a:endParaRPr>
          </a:p>
        </p:txBody>
      </p:sp>
      <p:cxnSp>
        <p:nvCxnSpPr>
          <p:cNvPr id="10"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192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1493837"/>
            <a:ext cx="8839200" cy="4525963"/>
          </a:xfrm>
        </p:spPr>
        <p:txBody>
          <a:bodyPr>
            <a:normAutofit/>
          </a:bodyPr>
          <a:lstStyle/>
          <a:p>
            <a:pPr marL="0" indent="0">
              <a:buNone/>
            </a:pPr>
            <a:r>
              <a:rPr lang="en-US" altLang="zh-CN" sz="2600" dirty="0">
                <a:latin typeface="Times New Roman" panose="02020603050405020304" pitchFamily="18" charset="0"/>
                <a:cs typeface="Times New Roman" panose="02020603050405020304" pitchFamily="18" charset="0"/>
              </a:rPr>
              <a:t>Our model  can localize the bounding box with less background.</a:t>
            </a:r>
            <a:endParaRPr lang="zh-CN" altLang="en-US" sz="2600" dirty="0">
              <a:latin typeface="Times New Roman" panose="02020603050405020304" pitchFamily="18" charset="0"/>
              <a:cs typeface="Times New Roman" panose="02020603050405020304" pitchFamily="18" charset="0"/>
            </a:endParaRPr>
          </a:p>
          <a:p>
            <a:pPr marL="0" indent="0">
              <a:buNone/>
            </a:pPr>
            <a:endParaRPr lang="zh-CN" altLang="en-US" sz="26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F4B247F2-E1E0-4F8C-A5B2-983BDBE02433}" type="slidenum">
              <a:rPr lang="en-US" smtClean="0"/>
              <a:pPr/>
              <a:t>22</a:t>
            </a:fld>
            <a:endParaRPr lang="en-US"/>
          </a:p>
        </p:txBody>
      </p:sp>
      <p:sp>
        <p:nvSpPr>
          <p:cNvPr id="7" name="文本框 6"/>
          <p:cNvSpPr txBox="1"/>
          <p:nvPr/>
        </p:nvSpPr>
        <p:spPr>
          <a:xfrm>
            <a:off x="5943600" y="5848849"/>
            <a:ext cx="1524000" cy="381000"/>
          </a:xfrm>
          <a:prstGeom prst="rect">
            <a:avLst/>
          </a:prstGeom>
          <a:noFill/>
        </p:spPr>
        <p:txBody>
          <a:bodyPr wrap="square" rtlCol="0">
            <a:spAutoFit/>
          </a:bodyPr>
          <a:lstStyle/>
          <a:p>
            <a:pPr algn="ctr"/>
            <a:r>
              <a:rPr lang="en-US" altLang="zh-CN" dirty="0">
                <a:solidFill>
                  <a:srgbClr val="FF0000"/>
                </a:solidFill>
              </a:rPr>
              <a:t>Ours</a:t>
            </a:r>
            <a:endParaRPr lang="zh-CN" altLang="en-US" dirty="0">
              <a:solidFill>
                <a:srgbClr val="FF0000"/>
              </a:solidFill>
            </a:endParaRPr>
          </a:p>
        </p:txBody>
      </p:sp>
      <p:sp>
        <p:nvSpPr>
          <p:cNvPr id="8" name="文本框 7"/>
          <p:cNvSpPr txBox="1"/>
          <p:nvPr/>
        </p:nvSpPr>
        <p:spPr>
          <a:xfrm>
            <a:off x="1905000" y="5848849"/>
            <a:ext cx="1524000" cy="381000"/>
          </a:xfrm>
          <a:prstGeom prst="rect">
            <a:avLst/>
          </a:prstGeom>
          <a:noFill/>
        </p:spPr>
        <p:txBody>
          <a:bodyPr wrap="square" rtlCol="0">
            <a:spAutoFit/>
          </a:bodyPr>
          <a:lstStyle/>
          <a:p>
            <a:pPr algn="ctr"/>
            <a:r>
              <a:rPr lang="en-US" altLang="zh-CN" dirty="0">
                <a:solidFill>
                  <a:srgbClr val="00B050"/>
                </a:solidFill>
              </a:rPr>
              <a:t>R-CNN[4]</a:t>
            </a:r>
            <a:endParaRPr lang="zh-CN" altLang="en-US" dirty="0">
              <a:solidFill>
                <a:srgbClr val="00B050"/>
              </a:solidFill>
            </a:endParaRPr>
          </a:p>
        </p:txBody>
      </p:sp>
      <p:pic>
        <p:nvPicPr>
          <p:cNvPr id="8195" name="Picture 3" descr="C:\Users\lcl\Desktop\wangkez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27237"/>
            <a:ext cx="7786997" cy="38401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Qualitative Comparison</a:t>
            </a:r>
            <a:endParaRPr lang="zh-CN" altLang="en-US" sz="3200" b="1" dirty="0">
              <a:solidFill>
                <a:srgbClr val="A20000"/>
              </a:solidFill>
              <a:latin typeface="Calisto MT" pitchFamily="18" charset="0"/>
            </a:endParaRPr>
          </a:p>
        </p:txBody>
      </p:sp>
      <p:cxnSp>
        <p:nvCxnSpPr>
          <p:cNvPr id="10"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764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457200" y="1447800"/>
            <a:ext cx="8229600" cy="4525963"/>
          </a:xfrm>
        </p:spPr>
        <p:txBody>
          <a:bodyPr>
            <a:normAutofit/>
          </a:bodyPr>
          <a:lstStyle/>
          <a:p>
            <a:r>
              <a:rPr lang="en-US" altLang="zh-CN" sz="2800" dirty="0">
                <a:latin typeface="Times New Roman" panose="02020603050405020304" pitchFamily="18" charset="0"/>
                <a:cs typeface="Times New Roman" panose="02020603050405020304" pitchFamily="18" charset="0"/>
              </a:rPr>
              <a:t>Our method can recognize more objects</a:t>
            </a:r>
            <a:endParaRPr lang="zh-CN" altLang="en-US" sz="2800" dirty="0">
              <a:latin typeface="Times New Roman" panose="02020603050405020304" pitchFamily="18" charset="0"/>
              <a:cs typeface="Times New Roman" panose="02020603050405020304" pitchFamily="18" charset="0"/>
            </a:endParaRPr>
          </a:p>
        </p:txBody>
      </p:sp>
      <p:pic>
        <p:nvPicPr>
          <p:cNvPr id="9218" name="Picture 2" descr="C:\Users\lcl\Desktop\wangkez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40697"/>
            <a:ext cx="7791264" cy="3840163"/>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6"/>
          <p:cNvSpPr txBox="1"/>
          <p:nvPr/>
        </p:nvSpPr>
        <p:spPr>
          <a:xfrm>
            <a:off x="5943600" y="5848849"/>
            <a:ext cx="1524000" cy="381000"/>
          </a:xfrm>
          <a:prstGeom prst="rect">
            <a:avLst/>
          </a:prstGeom>
          <a:noFill/>
        </p:spPr>
        <p:txBody>
          <a:bodyPr wrap="square" rtlCol="0">
            <a:spAutoFit/>
          </a:bodyPr>
          <a:lstStyle/>
          <a:p>
            <a:pPr algn="ctr"/>
            <a:r>
              <a:rPr lang="en-US" altLang="zh-CN" dirty="0">
                <a:solidFill>
                  <a:srgbClr val="FF0000"/>
                </a:solidFill>
              </a:rPr>
              <a:t>Ours</a:t>
            </a:r>
            <a:endParaRPr lang="zh-CN" altLang="en-US" dirty="0">
              <a:solidFill>
                <a:srgbClr val="FF0000"/>
              </a:solidFill>
            </a:endParaRPr>
          </a:p>
        </p:txBody>
      </p:sp>
      <p:sp>
        <p:nvSpPr>
          <p:cNvPr id="22" name="文本框 7"/>
          <p:cNvSpPr txBox="1"/>
          <p:nvPr/>
        </p:nvSpPr>
        <p:spPr>
          <a:xfrm>
            <a:off x="1905000" y="5848849"/>
            <a:ext cx="1524000" cy="381000"/>
          </a:xfrm>
          <a:prstGeom prst="rect">
            <a:avLst/>
          </a:prstGeom>
          <a:noFill/>
        </p:spPr>
        <p:txBody>
          <a:bodyPr wrap="square" rtlCol="0">
            <a:spAutoFit/>
          </a:bodyPr>
          <a:lstStyle/>
          <a:p>
            <a:pPr algn="ctr"/>
            <a:r>
              <a:rPr lang="en-US" altLang="zh-CN" dirty="0">
                <a:solidFill>
                  <a:srgbClr val="00B050"/>
                </a:solidFill>
              </a:rPr>
              <a:t>R-CNN[4]</a:t>
            </a:r>
            <a:endParaRPr lang="zh-CN" altLang="en-US" dirty="0">
              <a:solidFill>
                <a:srgbClr val="00B050"/>
              </a:solidFill>
            </a:endParaRPr>
          </a:p>
        </p:txBody>
      </p:sp>
      <p:sp>
        <p:nvSpPr>
          <p:cNvPr id="9" name="TextBox 8"/>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Qualitative Comparison</a:t>
            </a:r>
            <a:endParaRPr lang="zh-CN" altLang="en-US" sz="3200" b="1" dirty="0">
              <a:solidFill>
                <a:srgbClr val="A20000"/>
              </a:solidFill>
              <a:latin typeface="Calisto MT" pitchFamily="18" charset="0"/>
            </a:endParaRPr>
          </a:p>
        </p:txBody>
      </p:sp>
      <p:cxnSp>
        <p:nvCxnSpPr>
          <p:cNvPr id="10"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494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7637"/>
            <a:ext cx="8229600" cy="4525963"/>
          </a:xfrm>
        </p:spPr>
        <p:txBody>
          <a:bodyPr/>
          <a:lstStyle/>
          <a:p>
            <a:r>
              <a:rPr lang="en-US" altLang="zh-CN" dirty="0"/>
              <a:t>Our model can obtain better detection results.</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24</a:t>
            </a:fld>
            <a:endParaRPr lang="en-US"/>
          </a:p>
        </p:txBody>
      </p:sp>
      <p:pic>
        <p:nvPicPr>
          <p:cNvPr id="10242" name="Picture 2" descr="C:\Users\lcl\Desktop\wangkez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26200"/>
            <a:ext cx="7780345" cy="38412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6"/>
          <p:cNvSpPr txBox="1"/>
          <p:nvPr/>
        </p:nvSpPr>
        <p:spPr>
          <a:xfrm>
            <a:off x="5943600" y="5848849"/>
            <a:ext cx="1524000" cy="381000"/>
          </a:xfrm>
          <a:prstGeom prst="rect">
            <a:avLst/>
          </a:prstGeom>
          <a:noFill/>
        </p:spPr>
        <p:txBody>
          <a:bodyPr wrap="square" rtlCol="0">
            <a:spAutoFit/>
          </a:bodyPr>
          <a:lstStyle/>
          <a:p>
            <a:pPr algn="ctr"/>
            <a:r>
              <a:rPr lang="en-US" altLang="zh-CN" dirty="0">
                <a:solidFill>
                  <a:srgbClr val="FF0000"/>
                </a:solidFill>
              </a:rPr>
              <a:t>Ours</a:t>
            </a:r>
            <a:endParaRPr lang="zh-CN" altLang="en-US" dirty="0">
              <a:solidFill>
                <a:srgbClr val="FF0000"/>
              </a:solidFill>
            </a:endParaRPr>
          </a:p>
        </p:txBody>
      </p:sp>
      <p:sp>
        <p:nvSpPr>
          <p:cNvPr id="7" name="文本框 7"/>
          <p:cNvSpPr txBox="1"/>
          <p:nvPr/>
        </p:nvSpPr>
        <p:spPr>
          <a:xfrm>
            <a:off x="1905000" y="5848849"/>
            <a:ext cx="1524000" cy="381000"/>
          </a:xfrm>
          <a:prstGeom prst="rect">
            <a:avLst/>
          </a:prstGeom>
          <a:noFill/>
        </p:spPr>
        <p:txBody>
          <a:bodyPr wrap="square" rtlCol="0">
            <a:spAutoFit/>
          </a:bodyPr>
          <a:lstStyle/>
          <a:p>
            <a:pPr algn="ctr"/>
            <a:r>
              <a:rPr lang="en-US" altLang="zh-CN" dirty="0">
                <a:solidFill>
                  <a:srgbClr val="00B050"/>
                </a:solidFill>
              </a:rPr>
              <a:t>R-CNN[4]</a:t>
            </a:r>
            <a:endParaRPr lang="zh-CN" altLang="en-US" dirty="0">
              <a:solidFill>
                <a:srgbClr val="00B050"/>
              </a:solidFill>
            </a:endParaRPr>
          </a:p>
        </p:txBody>
      </p:sp>
      <p:sp>
        <p:nvSpPr>
          <p:cNvPr id="8" name="TextBox 7"/>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Qualitative Comparison</a:t>
            </a:r>
            <a:endParaRPr lang="zh-CN" altLang="en-US" sz="3200" b="1" dirty="0">
              <a:solidFill>
                <a:srgbClr val="A20000"/>
              </a:solidFill>
              <a:latin typeface="Calisto MT" pitchFamily="18" charset="0"/>
            </a:endParaRPr>
          </a:p>
        </p:txBody>
      </p:sp>
      <p:cxnSp>
        <p:nvCxnSpPr>
          <p:cNvPr id="9"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553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dirty="0"/>
              <a:t>The effectiveness of predefined weights for training samples</a:t>
            </a:r>
            <a:endParaRPr lang="zh-CN" altLang="en-US" sz="2800" dirty="0"/>
          </a:p>
        </p:txBody>
      </p:sp>
      <p:sp>
        <p:nvSpPr>
          <p:cNvPr id="4" name="灯片编号占位符 3"/>
          <p:cNvSpPr>
            <a:spLocks noGrp="1"/>
          </p:cNvSpPr>
          <p:nvPr>
            <p:ph type="sldNum" sz="quarter" idx="12"/>
          </p:nvPr>
        </p:nvSpPr>
        <p:spPr/>
        <p:txBody>
          <a:bodyPr/>
          <a:lstStyle/>
          <a:p>
            <a:fld id="{F4B247F2-E1E0-4F8C-A5B2-983BDBE02433}" type="slidenum">
              <a:rPr lang="en-US" smtClean="0"/>
              <a:pPr/>
              <a:t>25</a:t>
            </a:fld>
            <a:endParaRPr lang="en-US"/>
          </a:p>
        </p:txBody>
      </p:sp>
      <p:pic>
        <p:nvPicPr>
          <p:cNvPr id="5" name="Picture 4"/>
          <p:cNvPicPr>
            <a:picLocks noChangeAspect="1"/>
          </p:cNvPicPr>
          <p:nvPr/>
        </p:nvPicPr>
        <p:blipFill>
          <a:blip r:embed="rId3"/>
          <a:stretch>
            <a:fillRect/>
          </a:stretch>
        </p:blipFill>
        <p:spPr>
          <a:xfrm>
            <a:off x="2667000" y="3200400"/>
            <a:ext cx="3891253" cy="2614968"/>
          </a:xfrm>
          <a:prstGeom prst="rect">
            <a:avLst/>
          </a:prstGeom>
        </p:spPr>
      </p:pic>
      <p:sp>
        <p:nvSpPr>
          <p:cNvPr id="6" name="TextBox 5"/>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Empirical Analysis</a:t>
            </a:r>
            <a:endParaRPr lang="zh-CN" altLang="en-US" sz="3200" b="1" dirty="0">
              <a:solidFill>
                <a:srgbClr val="A20000"/>
              </a:solidFill>
              <a:latin typeface="Calisto MT" pitchFamily="18" charset="0"/>
            </a:endParaRPr>
          </a:p>
        </p:txBody>
      </p:sp>
      <p:cxnSp>
        <p:nvCxnSpPr>
          <p:cNvPr id="7"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483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内容占位符 2"/>
          <p:cNvSpPr>
            <a:spLocks noGrp="1"/>
          </p:cNvSpPr>
          <p:nvPr>
            <p:ph idx="1"/>
          </p:nvPr>
        </p:nvSpPr>
        <p:spPr/>
        <p:txBody>
          <a:bodyPr>
            <a:normAutofit/>
          </a:bodyPr>
          <a:lstStyle/>
          <a:p>
            <a:r>
              <a:rPr lang="en-US" altLang="zh-CN" dirty="0"/>
              <a:t>Present a joint deep CNN feature and dictionary pair classifier learning framework. </a:t>
            </a:r>
          </a:p>
          <a:p>
            <a:pPr marL="0" indent="0">
              <a:buNone/>
            </a:pPr>
            <a:endParaRPr lang="en-US" altLang="zh-CN" dirty="0"/>
          </a:p>
          <a:p>
            <a:r>
              <a:rPr lang="en-US" altLang="zh-CN" dirty="0"/>
              <a:t>Develop a deep structure model to detect objects in a coarse(</a:t>
            </a:r>
            <a:r>
              <a:rPr lang="en-US" altLang="zh-CN" dirty="0" err="1"/>
              <a:t>objectness</a:t>
            </a:r>
            <a:r>
              <a:rPr lang="en-US" altLang="zh-CN" dirty="0"/>
              <a:t>) and fine (</a:t>
            </a:r>
            <a:r>
              <a:rPr lang="en-US" altLang="zh-CN" dirty="0" err="1"/>
              <a:t>categoryness</a:t>
            </a:r>
            <a:r>
              <a:rPr lang="en-US" altLang="zh-CN" dirty="0"/>
              <a:t>)  manner.</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26</a:t>
            </a:fld>
            <a:endParaRPr lang="en-US"/>
          </a:p>
        </p:txBody>
      </p:sp>
    </p:spTree>
    <p:extLst>
      <p:ext uri="{BB962C8B-B14F-4D97-AF65-F5344CB8AC3E}">
        <p14:creationId xmlns:p14="http://schemas.microsoft.com/office/powerpoint/2010/main" val="85232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09800"/>
            <a:ext cx="8229600" cy="1143000"/>
          </a:xfrm>
        </p:spPr>
        <p:txBody>
          <a:bodyPr/>
          <a:lstStyle/>
          <a:p>
            <a:r>
              <a:rPr lang="en-US" altLang="zh-CN"/>
              <a:t>Thank you!</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27</a:t>
            </a:fld>
            <a:endParaRPr lang="en-US"/>
          </a:p>
        </p:txBody>
      </p:sp>
    </p:spTree>
    <p:extLst>
      <p:ext uri="{BB962C8B-B14F-4D97-AF65-F5344CB8AC3E}">
        <p14:creationId xmlns:p14="http://schemas.microsoft.com/office/powerpoint/2010/main" val="343015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a:t>
            </a:r>
            <a:endParaRPr lang="zh-CN" altLang="en-US" dirty="0"/>
          </a:p>
        </p:txBody>
      </p:sp>
      <p:sp>
        <p:nvSpPr>
          <p:cNvPr id="3" name="内容占位符 2"/>
          <p:cNvSpPr>
            <a:spLocks noGrp="1"/>
          </p:cNvSpPr>
          <p:nvPr>
            <p:ph idx="1"/>
          </p:nvPr>
        </p:nvSpPr>
        <p:spPr>
          <a:xfrm>
            <a:off x="228600" y="1600200"/>
            <a:ext cx="8458200" cy="4525963"/>
          </a:xfrm>
        </p:spPr>
        <p:txBody>
          <a:bodyPr>
            <a:normAutofit fontScale="62500" lnSpcReduction="20000"/>
          </a:bodyPr>
          <a:lstStyle/>
          <a:p>
            <a:pPr marL="0" indent="0">
              <a:buNone/>
            </a:pPr>
            <a:r>
              <a:rPr lang="en-US" altLang="zh-CN" dirty="0"/>
              <a:t>[1] P. F. </a:t>
            </a:r>
            <a:r>
              <a:rPr lang="en-US" altLang="zh-CN" dirty="0" err="1"/>
              <a:t>Felzenszwalb</a:t>
            </a:r>
            <a:r>
              <a:rPr lang="en-US" altLang="zh-CN" dirty="0"/>
              <a:t>, R. B. </a:t>
            </a:r>
            <a:r>
              <a:rPr lang="en-US" altLang="zh-CN" dirty="0" err="1"/>
              <a:t>Girshick</a:t>
            </a:r>
            <a:r>
              <a:rPr lang="en-US" altLang="zh-CN" dirty="0"/>
              <a:t>, D. </a:t>
            </a:r>
            <a:r>
              <a:rPr lang="en-US" altLang="zh-CN" dirty="0" err="1"/>
              <a:t>McAllester</a:t>
            </a:r>
            <a:r>
              <a:rPr lang="en-US" altLang="zh-CN" dirty="0"/>
              <a:t>, and D. </a:t>
            </a:r>
            <a:r>
              <a:rPr lang="en-US" altLang="zh-CN" dirty="0" err="1"/>
              <a:t>Ramanan</a:t>
            </a:r>
            <a:r>
              <a:rPr lang="en-US" altLang="zh-CN" dirty="0"/>
              <a:t>, “</a:t>
            </a:r>
            <a:r>
              <a:rPr lang="en-US" altLang="zh-CN" i="1" dirty="0"/>
              <a:t>Object detection with discriminatively trained </a:t>
            </a:r>
            <a:r>
              <a:rPr lang="en-US" altLang="zh-CN" i="1" dirty="0" err="1"/>
              <a:t>partbased</a:t>
            </a:r>
            <a:r>
              <a:rPr lang="en-US" altLang="zh-CN" i="1" dirty="0"/>
              <a:t> models</a:t>
            </a:r>
            <a:r>
              <a:rPr lang="en-US" altLang="zh-CN" dirty="0"/>
              <a:t>,” PAMI, 2010.</a:t>
            </a:r>
          </a:p>
          <a:p>
            <a:pPr marL="0" indent="0">
              <a:buNone/>
            </a:pPr>
            <a:r>
              <a:rPr lang="en-US" altLang="zh-CN" dirty="0"/>
              <a:t>[2] K. E. van de Sande, J. R. </a:t>
            </a:r>
            <a:r>
              <a:rPr lang="en-US" altLang="zh-CN" dirty="0" err="1"/>
              <a:t>Uijlings</a:t>
            </a:r>
            <a:r>
              <a:rPr lang="en-US" altLang="zh-CN" dirty="0"/>
              <a:t>, T. </a:t>
            </a:r>
            <a:r>
              <a:rPr lang="en-US" altLang="zh-CN" dirty="0" err="1"/>
              <a:t>Gevers</a:t>
            </a:r>
            <a:r>
              <a:rPr lang="en-US" altLang="zh-CN" dirty="0"/>
              <a:t>, and A. W. </a:t>
            </a:r>
            <a:r>
              <a:rPr lang="en-US" altLang="zh-CN" dirty="0" err="1"/>
              <a:t>Smeulders</a:t>
            </a:r>
            <a:r>
              <a:rPr lang="en-US" altLang="zh-CN" dirty="0"/>
              <a:t>, “</a:t>
            </a:r>
            <a:r>
              <a:rPr lang="en-US" altLang="zh-CN" i="1" dirty="0"/>
              <a:t>Segmentation as selective search for object recognition</a:t>
            </a:r>
            <a:r>
              <a:rPr lang="en-US" altLang="zh-CN" dirty="0"/>
              <a:t>,” in ICCV, 2011.</a:t>
            </a:r>
          </a:p>
          <a:p>
            <a:pPr marL="0" indent="0">
              <a:buNone/>
            </a:pPr>
            <a:r>
              <a:rPr lang="en-US" altLang="zh-CN" dirty="0"/>
              <a:t>[3] X. Wang, M. Yang, S. Zhu, and Y. Lin, “</a:t>
            </a:r>
            <a:r>
              <a:rPr lang="en-US" altLang="zh-CN" i="1" dirty="0" err="1"/>
              <a:t>Regionlets</a:t>
            </a:r>
            <a:r>
              <a:rPr lang="en-US" altLang="zh-CN" i="1" dirty="0"/>
              <a:t> for generic object detection,</a:t>
            </a:r>
            <a:r>
              <a:rPr lang="en-US" altLang="zh-CN" dirty="0"/>
              <a:t>” in ICCV, 2013.</a:t>
            </a:r>
          </a:p>
          <a:p>
            <a:pPr marL="0" indent="0">
              <a:buNone/>
            </a:pPr>
            <a:r>
              <a:rPr lang="en-US" altLang="zh-CN" dirty="0"/>
              <a:t>[4] R. </a:t>
            </a:r>
            <a:r>
              <a:rPr lang="en-US" altLang="zh-CN" dirty="0" err="1"/>
              <a:t>Girshick</a:t>
            </a:r>
            <a:r>
              <a:rPr lang="en-US" altLang="zh-CN" dirty="0"/>
              <a:t>, J. Donahue, T. Darrell, and J. Malik, “</a:t>
            </a:r>
            <a:r>
              <a:rPr lang="en-US" altLang="zh-CN" i="1" dirty="0"/>
              <a:t>Rich feature hierarchies for accurate object detection and semantic segmentation</a:t>
            </a:r>
            <a:r>
              <a:rPr lang="en-US" altLang="zh-CN" dirty="0"/>
              <a:t>,” in CVPR, 2014.</a:t>
            </a:r>
          </a:p>
          <a:p>
            <a:pPr marL="0" indent="0">
              <a:buNone/>
            </a:pPr>
            <a:r>
              <a:rPr lang="en-US" altLang="zh-CN" dirty="0"/>
              <a:t>[5] </a:t>
            </a:r>
            <a:r>
              <a:rPr lang="en-US" altLang="zh-CN" sz="3100" dirty="0" err="1"/>
              <a:t>Kaiming</a:t>
            </a:r>
            <a:r>
              <a:rPr lang="en-US" altLang="zh-CN" sz="3100" dirty="0"/>
              <a:t> He, </a:t>
            </a:r>
            <a:r>
              <a:rPr lang="en-US" altLang="zh-CN" sz="3100" dirty="0" err="1"/>
              <a:t>Xiangyu</a:t>
            </a:r>
            <a:r>
              <a:rPr lang="en-US" altLang="zh-CN" sz="3100" dirty="0"/>
              <a:t> Zhang, </a:t>
            </a:r>
            <a:r>
              <a:rPr lang="en-US" altLang="zh-CN" sz="3100" dirty="0" err="1"/>
              <a:t>Shaoqing</a:t>
            </a:r>
            <a:r>
              <a:rPr lang="en-US" altLang="zh-CN" sz="3100" dirty="0"/>
              <a:t> Ren, Jian Sun, “</a:t>
            </a:r>
            <a:r>
              <a:rPr lang="en-US" altLang="zh-CN" sz="3100" i="1" dirty="0"/>
              <a:t>Spatial Pyramid Pooling in Deep Convolutional Networks for Visual Recognition</a:t>
            </a:r>
            <a:r>
              <a:rPr lang="en-US" altLang="zh-CN" sz="3100" dirty="0"/>
              <a:t>,” PAMI, 2015.</a:t>
            </a:r>
          </a:p>
          <a:p>
            <a:pPr marL="0" indent="0">
              <a:buNone/>
            </a:pPr>
            <a:r>
              <a:rPr lang="en-US" altLang="zh-CN" sz="3100" dirty="0"/>
              <a:t>[6] </a:t>
            </a:r>
            <a:r>
              <a:rPr lang="en-US" altLang="zh-CN" sz="3000" dirty="0"/>
              <a:t>S. </a:t>
            </a:r>
            <a:r>
              <a:rPr lang="en-US" altLang="zh-CN" sz="3000" dirty="0" err="1"/>
              <a:t>Gu</a:t>
            </a:r>
            <a:r>
              <a:rPr lang="en-US" altLang="zh-CN" sz="3000" dirty="0"/>
              <a:t>, L. Zhang, W. </a:t>
            </a:r>
            <a:r>
              <a:rPr lang="en-US" altLang="zh-CN" sz="3000" dirty="0" err="1"/>
              <a:t>Zuo</a:t>
            </a:r>
            <a:r>
              <a:rPr lang="en-US" altLang="zh-CN" sz="3000" dirty="0"/>
              <a:t>, and X. Feng. “</a:t>
            </a:r>
            <a:r>
              <a:rPr lang="en-US" altLang="zh-CN" sz="3000" i="1" dirty="0"/>
              <a:t>Projective dictionary pair learning for pattern classification,</a:t>
            </a:r>
            <a:r>
              <a:rPr lang="en-US" altLang="zh-CN" sz="3000" dirty="0"/>
              <a:t>” In Advances in neural information processing systems, 2014.</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28</a:t>
            </a:fld>
            <a:endParaRPr lang="en-US"/>
          </a:p>
        </p:txBody>
      </p:sp>
    </p:spTree>
    <p:extLst>
      <p:ext uri="{BB962C8B-B14F-4D97-AF65-F5344CB8AC3E}">
        <p14:creationId xmlns:p14="http://schemas.microsoft.com/office/powerpoint/2010/main" val="227135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t>Background</a:t>
            </a:r>
          </a:p>
          <a:p>
            <a:r>
              <a:rPr lang="en-US" altLang="zh-CN" dirty="0">
                <a:solidFill>
                  <a:schemeClr val="bg1">
                    <a:lumMod val="75000"/>
                  </a:schemeClr>
                </a:solidFill>
              </a:rPr>
              <a:t>Motivation</a:t>
            </a:r>
          </a:p>
          <a:p>
            <a:r>
              <a:rPr lang="en-US" altLang="zh-CN" dirty="0">
                <a:solidFill>
                  <a:schemeClr val="bg1">
                    <a:lumMod val="75000"/>
                  </a:schemeClr>
                </a:solidFill>
              </a:rPr>
              <a:t>Proposed Model</a:t>
            </a:r>
          </a:p>
          <a:p>
            <a:r>
              <a:rPr lang="en-US" altLang="zh-CN" dirty="0">
                <a:solidFill>
                  <a:schemeClr val="bg1">
                    <a:lumMod val="75000"/>
                  </a:schemeClr>
                </a:solidFill>
              </a:rPr>
              <a:t>Experimental Results</a:t>
            </a:r>
          </a:p>
          <a:p>
            <a:r>
              <a:rPr lang="en-US" altLang="zh-CN" dirty="0">
                <a:solidFill>
                  <a:schemeClr val="bg1">
                    <a:lumMod val="75000"/>
                  </a:schemeClr>
                </a:solidFill>
              </a:rPr>
              <a:t>Conclusion</a:t>
            </a:r>
            <a:endParaRPr lang="zh-CN" altLang="en-US" dirty="0">
              <a:solidFill>
                <a:schemeClr val="bg1">
                  <a:lumMod val="75000"/>
                </a:schemeClr>
              </a:solidFill>
            </a:endParaRPr>
          </a:p>
        </p:txBody>
      </p:sp>
      <p:sp>
        <p:nvSpPr>
          <p:cNvPr id="4" name="灯片编号占位符 3"/>
          <p:cNvSpPr>
            <a:spLocks noGrp="1"/>
          </p:cNvSpPr>
          <p:nvPr>
            <p:ph type="sldNum" sz="quarter" idx="12"/>
          </p:nvPr>
        </p:nvSpPr>
        <p:spPr/>
        <p:txBody>
          <a:bodyPr/>
          <a:lstStyle/>
          <a:p>
            <a:fld id="{F4B247F2-E1E0-4F8C-A5B2-983BDBE02433}" type="slidenum">
              <a:rPr lang="en-US" smtClean="0"/>
              <a:pPr/>
              <a:t>3</a:t>
            </a:fld>
            <a:endParaRPr lang="en-US"/>
          </a:p>
        </p:txBody>
      </p:sp>
    </p:spTree>
    <p:extLst>
      <p:ext uri="{BB962C8B-B14F-4D97-AF65-F5344CB8AC3E}">
        <p14:creationId xmlns:p14="http://schemas.microsoft.com/office/powerpoint/2010/main" val="155474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lstStyle/>
          <a:p>
            <a:r>
              <a:rPr lang="en-US" altLang="zh-CN" dirty="0"/>
              <a:t>Object Recognition</a:t>
            </a:r>
          </a:p>
          <a:p>
            <a:pPr lvl="1"/>
            <a:r>
              <a:rPr lang="en-US" altLang="zh-CN" dirty="0"/>
              <a:t>Which objects and where?</a:t>
            </a: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4</a:t>
            </a:fld>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819400"/>
            <a:ext cx="4762500" cy="3181350"/>
          </a:xfrm>
          <a:prstGeom prst="rect">
            <a:avLst/>
          </a:prstGeom>
        </p:spPr>
      </p:pic>
      <p:sp>
        <p:nvSpPr>
          <p:cNvPr id="6" name="矩形 5"/>
          <p:cNvSpPr/>
          <p:nvPr/>
        </p:nvSpPr>
        <p:spPr>
          <a:xfrm>
            <a:off x="3429000" y="2971800"/>
            <a:ext cx="1371600" cy="2819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91200" y="3870325"/>
            <a:ext cx="685800" cy="473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72050" y="2955275"/>
            <a:ext cx="819150" cy="2683525"/>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57600" y="4191000"/>
            <a:ext cx="990600" cy="461665"/>
          </a:xfrm>
          <a:prstGeom prst="rect">
            <a:avLst/>
          </a:prstGeom>
          <a:noFill/>
        </p:spPr>
        <p:txBody>
          <a:bodyPr wrap="square" rtlCol="0">
            <a:spAutoFit/>
          </a:bodyPr>
          <a:lstStyle/>
          <a:p>
            <a:r>
              <a:rPr lang="en-US" altLang="zh-CN" sz="2400" b="1" dirty="0">
                <a:solidFill>
                  <a:srgbClr val="FF0000"/>
                </a:solidFill>
                <a:latin typeface="华文隶书" panose="02010800040101010101" pitchFamily="2" charset="-122"/>
                <a:ea typeface="华文隶书" panose="02010800040101010101" pitchFamily="2" charset="-122"/>
              </a:rPr>
              <a:t>Horse</a:t>
            </a:r>
            <a:endParaRPr lang="zh-CN" altLang="en-US" sz="2400" b="1" dirty="0">
              <a:solidFill>
                <a:srgbClr val="FF0000"/>
              </a:solidFill>
              <a:latin typeface="华文隶书" panose="02010800040101010101" pitchFamily="2" charset="-122"/>
              <a:ea typeface="华文隶书" panose="02010800040101010101" pitchFamily="2" charset="-122"/>
            </a:endParaRPr>
          </a:p>
        </p:txBody>
      </p:sp>
      <p:sp>
        <p:nvSpPr>
          <p:cNvPr id="10" name="文本框 9"/>
          <p:cNvSpPr txBox="1"/>
          <p:nvPr/>
        </p:nvSpPr>
        <p:spPr>
          <a:xfrm>
            <a:off x="5848350" y="3505200"/>
            <a:ext cx="990600" cy="400110"/>
          </a:xfrm>
          <a:prstGeom prst="rect">
            <a:avLst/>
          </a:prstGeom>
          <a:noFill/>
        </p:spPr>
        <p:txBody>
          <a:bodyPr wrap="square" rtlCol="0">
            <a:spAutoFit/>
          </a:bodyPr>
          <a:lstStyle/>
          <a:p>
            <a:r>
              <a:rPr lang="en-US" altLang="zh-CN" sz="2000" b="1" dirty="0">
                <a:solidFill>
                  <a:srgbClr val="FF0000"/>
                </a:solidFill>
                <a:latin typeface="华文隶书" panose="02010800040101010101" pitchFamily="2" charset="-122"/>
                <a:ea typeface="华文隶书" panose="02010800040101010101" pitchFamily="2" charset="-122"/>
              </a:rPr>
              <a:t>Horse</a:t>
            </a:r>
            <a:endParaRPr lang="zh-CN" altLang="en-US" sz="2000" b="1" dirty="0">
              <a:solidFill>
                <a:srgbClr val="FF0000"/>
              </a:solidFill>
              <a:latin typeface="华文隶书" panose="02010800040101010101" pitchFamily="2" charset="-122"/>
              <a:ea typeface="华文隶书" panose="02010800040101010101" pitchFamily="2" charset="-122"/>
            </a:endParaRPr>
          </a:p>
        </p:txBody>
      </p:sp>
      <p:sp>
        <p:nvSpPr>
          <p:cNvPr id="11" name="文本框 10"/>
          <p:cNvSpPr txBox="1"/>
          <p:nvPr/>
        </p:nvSpPr>
        <p:spPr>
          <a:xfrm>
            <a:off x="4953000" y="3486090"/>
            <a:ext cx="990600" cy="400110"/>
          </a:xfrm>
          <a:prstGeom prst="rect">
            <a:avLst/>
          </a:prstGeom>
          <a:noFill/>
        </p:spPr>
        <p:txBody>
          <a:bodyPr wrap="square" rtlCol="0">
            <a:spAutoFit/>
          </a:bodyPr>
          <a:lstStyle/>
          <a:p>
            <a:r>
              <a:rPr lang="en-US" altLang="zh-CN" sz="2000" b="1" dirty="0">
                <a:solidFill>
                  <a:schemeClr val="accent5">
                    <a:lumMod val="20000"/>
                    <a:lumOff val="80000"/>
                  </a:schemeClr>
                </a:solidFill>
                <a:latin typeface="华文隶书" panose="02010800040101010101" pitchFamily="2" charset="-122"/>
                <a:ea typeface="华文隶书" panose="02010800040101010101" pitchFamily="2" charset="-122"/>
              </a:rPr>
              <a:t>Person</a:t>
            </a:r>
            <a:endParaRPr lang="zh-CN" altLang="en-US" sz="2000" b="1" dirty="0">
              <a:solidFill>
                <a:schemeClr val="accent5">
                  <a:lumMod val="20000"/>
                  <a:lumOff val="80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580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dailymail.co.uk/i/pix/2014/10/23/1414100004345_wps_41_A_dog_peeks_out_from_un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22" y="3886200"/>
            <a:ext cx="2404432" cy="175971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Challenges</a:t>
            </a:r>
            <a:endParaRPr lang="zh-CN" altLang="en-US" dirty="0"/>
          </a:p>
        </p:txBody>
      </p:sp>
      <p:sp>
        <p:nvSpPr>
          <p:cNvPr id="3" name="内容占位符 2"/>
          <p:cNvSpPr>
            <a:spLocks noGrp="1"/>
          </p:cNvSpPr>
          <p:nvPr>
            <p:ph idx="1"/>
          </p:nvPr>
        </p:nvSpPr>
        <p:spPr/>
        <p:txBody>
          <a:bodyPr/>
          <a:lstStyle/>
          <a:p>
            <a:r>
              <a:rPr lang="en-US" altLang="zh-CN" dirty="0"/>
              <a:t>The large variation of object appearances</a:t>
            </a:r>
          </a:p>
          <a:p>
            <a:pPr lvl="1"/>
            <a:r>
              <a:rPr lang="en-US" altLang="zh-CN" dirty="0"/>
              <a:t>Scene clutter</a:t>
            </a:r>
          </a:p>
          <a:p>
            <a:pPr lvl="1"/>
            <a:r>
              <a:rPr lang="en-US" altLang="zh-CN" dirty="0"/>
              <a:t>Changes in shape, scale and viewpoint</a:t>
            </a:r>
          </a:p>
          <a:p>
            <a:pPr lvl="1"/>
            <a:r>
              <a:rPr lang="en-US" altLang="zh-CN" dirty="0"/>
              <a:t>Photometric effects</a:t>
            </a:r>
          </a:p>
          <a:p>
            <a:pPr marL="457200" lvl="1" indent="0">
              <a:buNone/>
            </a:pPr>
            <a:endParaRPr lang="en-US" altLang="zh-CN" dirty="0"/>
          </a:p>
          <a:p>
            <a:pPr marL="457200" lvl="1" indent="0">
              <a:buNone/>
            </a:pPr>
            <a:endParaRPr lang="zh-CN" altLang="en-US" dirty="0"/>
          </a:p>
        </p:txBody>
      </p:sp>
      <p:sp>
        <p:nvSpPr>
          <p:cNvPr id="4" name="灯片编号占位符 3"/>
          <p:cNvSpPr>
            <a:spLocks noGrp="1"/>
          </p:cNvSpPr>
          <p:nvPr>
            <p:ph type="sldNum" sz="quarter" idx="12"/>
          </p:nvPr>
        </p:nvSpPr>
        <p:spPr/>
        <p:txBody>
          <a:bodyPr/>
          <a:lstStyle/>
          <a:p>
            <a:fld id="{F4B247F2-E1E0-4F8C-A5B2-983BDBE02433}" type="slidenum">
              <a:rPr lang="en-US" smtClean="0"/>
              <a:pPr/>
              <a:t>5</a:t>
            </a:fld>
            <a:endParaRPr lang="en-US"/>
          </a:p>
        </p:txBody>
      </p:sp>
      <p:sp>
        <p:nvSpPr>
          <p:cNvPr id="7" name="矩形 6"/>
          <p:cNvSpPr/>
          <p:nvPr/>
        </p:nvSpPr>
        <p:spPr>
          <a:xfrm>
            <a:off x="685800" y="4800599"/>
            <a:ext cx="1001688" cy="826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118" y="3886200"/>
            <a:ext cx="811581" cy="104111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09" y="3886199"/>
            <a:ext cx="1159304" cy="1045968"/>
          </a:xfrm>
          <a:prstGeom prst="rect">
            <a:avLst/>
          </a:prstGeom>
        </p:spPr>
      </p:pic>
      <p:pic>
        <p:nvPicPr>
          <p:cNvPr id="10" name="图片 9"/>
          <p:cNvPicPr>
            <a:picLocks/>
          </p:cNvPicPr>
          <p:nvPr/>
        </p:nvPicPr>
        <p:blipFill>
          <a:blip r:embed="rId5">
            <a:extLst>
              <a:ext uri="{28A0092B-C50C-407E-A947-70E740481C1C}">
                <a14:useLocalDpi xmlns:a14="http://schemas.microsoft.com/office/drawing/2010/main" val="0"/>
              </a:ext>
            </a:extLst>
          </a:blip>
          <a:stretch>
            <a:fillRect/>
          </a:stretch>
        </p:blipFill>
        <p:spPr>
          <a:xfrm>
            <a:off x="5687344" y="4976019"/>
            <a:ext cx="771811" cy="65151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4984457"/>
            <a:ext cx="804590" cy="664662"/>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4976019"/>
            <a:ext cx="1538935" cy="68397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3999" y="3886199"/>
            <a:ext cx="1128691" cy="1041120"/>
          </a:xfrm>
          <a:prstGeom prst="rect">
            <a:avLst/>
          </a:prstGeom>
        </p:spPr>
      </p:pic>
      <p:pic>
        <p:nvPicPr>
          <p:cNvPr id="1032" name="Picture 8" descr="http://hdwallpaperia.com/wp-content/uploads/2013/11/Look-Do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0" y="3886198"/>
            <a:ext cx="1981200" cy="1741329"/>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7164201" y="4387134"/>
            <a:ext cx="836799" cy="1240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49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500"/>
                                        <p:tgtEl>
                                          <p:spTgt spid="10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Detect object via </a:t>
            </a:r>
            <a:br>
              <a:rPr lang="en-US" altLang="zh-CN" dirty="0"/>
            </a:br>
            <a:r>
              <a:rPr lang="en-US" altLang="zh-CN" dirty="0"/>
              <a:t>Deep Convolutional Neural Networks</a:t>
            </a:r>
            <a:endParaRPr lang="zh-CN" altLang="en-US" dirty="0"/>
          </a:p>
        </p:txBody>
      </p:sp>
      <p:sp>
        <p:nvSpPr>
          <p:cNvPr id="3" name="内容占位符 2"/>
          <p:cNvSpPr>
            <a:spLocks noGrp="1"/>
          </p:cNvSpPr>
          <p:nvPr>
            <p:ph idx="1"/>
          </p:nvPr>
        </p:nvSpPr>
        <p:spPr/>
        <p:txBody>
          <a:bodyPr/>
          <a:lstStyle/>
          <a:p>
            <a:r>
              <a:rPr lang="en-US" altLang="zh-CN" dirty="0" err="1"/>
              <a:t>Girshick</a:t>
            </a:r>
            <a:r>
              <a:rPr lang="en-US" altLang="zh-CN" dirty="0"/>
              <a:t> </a:t>
            </a:r>
            <a:r>
              <a:rPr lang="en-US" altLang="zh-CN" i="1" dirty="0"/>
              <a:t>et al.</a:t>
            </a:r>
            <a:r>
              <a:rPr lang="en-US" altLang="zh-CN" dirty="0"/>
              <a:t>[4]</a:t>
            </a:r>
            <a:r>
              <a:rPr lang="en-US" altLang="zh-CN" i="1" dirty="0"/>
              <a:t> </a:t>
            </a:r>
            <a:r>
              <a:rPr lang="en-US" altLang="zh-CN" dirty="0"/>
              <a:t>proposed to convert object detection into region classification, and employ CNNs to extract features.</a:t>
            </a:r>
            <a:endParaRPr lang="zh-CN" altLang="en-US" i="1" dirty="0"/>
          </a:p>
        </p:txBody>
      </p:sp>
      <p:sp>
        <p:nvSpPr>
          <p:cNvPr id="4" name="灯片编号占位符 3"/>
          <p:cNvSpPr>
            <a:spLocks noGrp="1"/>
          </p:cNvSpPr>
          <p:nvPr>
            <p:ph type="sldNum" sz="quarter" idx="12"/>
          </p:nvPr>
        </p:nvSpPr>
        <p:spPr/>
        <p:txBody>
          <a:bodyPr/>
          <a:lstStyle/>
          <a:p>
            <a:fld id="{F4B247F2-E1E0-4F8C-A5B2-983BDBE02433}" type="slidenum">
              <a:rPr lang="en-US" smtClean="0"/>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644900"/>
            <a:ext cx="8305800"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33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Tahoma" panose="020B0604030504040204" pitchFamily="34" charset="0"/>
              </a:rPr>
              <a:t>Spatial Pyramid Pooling (</a:t>
            </a:r>
            <a:r>
              <a:rPr lang="en-US" altLang="zh-CN" dirty="0"/>
              <a:t>SPP)-Net</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143000"/>
            <a:ext cx="77597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8631237"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1962" y="3657600"/>
            <a:ext cx="2605088" cy="1846262"/>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矩形 2"/>
          <p:cNvSpPr/>
          <p:nvPr/>
        </p:nvSpPr>
        <p:spPr>
          <a:xfrm>
            <a:off x="1496218" y="6344674"/>
            <a:ext cx="6553200" cy="523220"/>
          </a:xfrm>
          <a:prstGeom prst="rect">
            <a:avLst/>
          </a:prstGeom>
        </p:spPr>
        <p:txBody>
          <a:bodyPr wrap="square">
            <a:spAutoFit/>
          </a:bodyPr>
          <a:lstStyle/>
          <a:p>
            <a:r>
              <a:rPr lang="en-US" altLang="zh-CN" sz="1400" dirty="0" err="1"/>
              <a:t>Kaiming</a:t>
            </a:r>
            <a:r>
              <a:rPr lang="en-US" altLang="zh-CN" sz="1400" dirty="0"/>
              <a:t> He, </a:t>
            </a:r>
            <a:r>
              <a:rPr lang="en-US" altLang="zh-CN" sz="1400" dirty="0" err="1"/>
              <a:t>Xiangyu</a:t>
            </a:r>
            <a:r>
              <a:rPr lang="en-US" altLang="zh-CN" sz="1400" dirty="0"/>
              <a:t> Zhang, </a:t>
            </a:r>
            <a:r>
              <a:rPr lang="en-US" altLang="zh-CN" sz="1400" dirty="0" err="1"/>
              <a:t>Shaoqing</a:t>
            </a:r>
            <a:r>
              <a:rPr lang="en-US" altLang="zh-CN" sz="1400" dirty="0"/>
              <a:t> Ren, Jian Sun, “</a:t>
            </a:r>
            <a:r>
              <a:rPr lang="en-US" altLang="zh-CN" sz="1400" i="1" dirty="0"/>
              <a:t>Spatial Pyramid Pooling in Deep Convolutional Networks for Visual Recognition</a:t>
            </a:r>
            <a:r>
              <a:rPr lang="en-US" altLang="zh-CN" sz="1400" dirty="0"/>
              <a:t>,” PAMI, 2015.</a:t>
            </a:r>
          </a:p>
        </p:txBody>
      </p:sp>
    </p:spTree>
    <p:extLst>
      <p:ext uri="{BB962C8B-B14F-4D97-AF65-F5344CB8AC3E}">
        <p14:creationId xmlns:p14="http://schemas.microsoft.com/office/powerpoint/2010/main" val="78645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75000"/>
                  </a:schemeClr>
                </a:solidFill>
              </a:rPr>
              <a:t>Background</a:t>
            </a:r>
          </a:p>
          <a:p>
            <a:r>
              <a:rPr lang="en-US" altLang="zh-CN" dirty="0"/>
              <a:t>Motivation</a:t>
            </a:r>
          </a:p>
          <a:p>
            <a:r>
              <a:rPr lang="en-US" altLang="zh-CN" dirty="0">
                <a:solidFill>
                  <a:schemeClr val="bg1">
                    <a:lumMod val="75000"/>
                  </a:schemeClr>
                </a:solidFill>
              </a:rPr>
              <a:t>Proposed Model</a:t>
            </a:r>
          </a:p>
          <a:p>
            <a:r>
              <a:rPr lang="en-US" altLang="zh-CN" dirty="0">
                <a:solidFill>
                  <a:schemeClr val="bg1">
                    <a:lumMod val="75000"/>
                  </a:schemeClr>
                </a:solidFill>
              </a:rPr>
              <a:t>Experimental Results</a:t>
            </a:r>
          </a:p>
          <a:p>
            <a:r>
              <a:rPr lang="en-US" altLang="zh-CN" dirty="0">
                <a:solidFill>
                  <a:schemeClr val="bg1">
                    <a:lumMod val="75000"/>
                  </a:schemeClr>
                </a:solidFill>
              </a:rPr>
              <a:t>Conclusion</a:t>
            </a:r>
            <a:endParaRPr lang="zh-CN" altLang="en-US" dirty="0">
              <a:solidFill>
                <a:schemeClr val="bg1">
                  <a:lumMod val="75000"/>
                </a:schemeClr>
              </a:solidFill>
            </a:endParaRPr>
          </a:p>
        </p:txBody>
      </p:sp>
      <p:sp>
        <p:nvSpPr>
          <p:cNvPr id="4" name="灯片编号占位符 3"/>
          <p:cNvSpPr>
            <a:spLocks noGrp="1"/>
          </p:cNvSpPr>
          <p:nvPr>
            <p:ph type="sldNum" sz="quarter" idx="12"/>
          </p:nvPr>
        </p:nvSpPr>
        <p:spPr/>
        <p:txBody>
          <a:bodyPr/>
          <a:lstStyle/>
          <a:p>
            <a:fld id="{F4B247F2-E1E0-4F8C-A5B2-983BDBE02433}" type="slidenum">
              <a:rPr lang="en-US" smtClean="0"/>
              <a:pPr/>
              <a:t>8</a:t>
            </a:fld>
            <a:endParaRPr lang="en-US"/>
          </a:p>
        </p:txBody>
      </p:sp>
    </p:spTree>
    <p:extLst>
      <p:ext uri="{BB962C8B-B14F-4D97-AF65-F5344CB8AC3E}">
        <p14:creationId xmlns:p14="http://schemas.microsoft.com/office/powerpoint/2010/main" val="38441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4B247F2-E1E0-4F8C-A5B2-983BDBE02433}" type="slidenum">
              <a:rPr lang="en-US" smtClean="0"/>
              <a:pPr/>
              <a:t>9</a:t>
            </a:fld>
            <a:endParaRPr lang="en-US"/>
          </a:p>
        </p:txBody>
      </p:sp>
      <p:sp>
        <p:nvSpPr>
          <p:cNvPr id="15" name="内容占位符 2"/>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Recent Studies all focus on developing novel DNNs</a:t>
            </a:r>
          </a:p>
          <a:p>
            <a:pPr lvl="1"/>
            <a:r>
              <a:rPr lang="en-US" altLang="zh-CN" dirty="0"/>
              <a:t>Improving classification performance may also be a effective way</a:t>
            </a:r>
          </a:p>
          <a:p>
            <a:pPr marL="457200" lvl="1" indent="0">
              <a:buNone/>
            </a:pPr>
            <a:endParaRPr lang="en-US" altLang="zh-CN" dirty="0"/>
          </a:p>
          <a:p>
            <a:r>
              <a:rPr lang="en-US" altLang="zh-CN" dirty="0"/>
              <a:t>Sufficient training data is required</a:t>
            </a:r>
          </a:p>
          <a:p>
            <a:pPr lvl="1"/>
            <a:r>
              <a:rPr lang="en-US" altLang="zh-CN" dirty="0"/>
              <a:t>Annotating object is bothering and boring</a:t>
            </a:r>
          </a:p>
          <a:p>
            <a:pPr lvl="1"/>
            <a:r>
              <a:rPr lang="en-US" altLang="zh-CN" dirty="0"/>
              <a:t>Semi or even weakly supervised learning strategy is needed to enable object detection for practical use.</a:t>
            </a:r>
          </a:p>
          <a:p>
            <a:pPr marL="457200" lvl="1" indent="0">
              <a:buNone/>
            </a:pPr>
            <a:r>
              <a:rPr lang="en-US" altLang="zh-CN" dirty="0"/>
              <a:t> </a:t>
            </a:r>
          </a:p>
          <a:p>
            <a:pPr marL="457200" lvl="1" indent="0">
              <a:buFont typeface="Arial" pitchFamily="34" charset="0"/>
              <a:buNone/>
            </a:pPr>
            <a:endParaRPr lang="en-US" altLang="zh-CN" dirty="0"/>
          </a:p>
          <a:p>
            <a:pPr marL="457200" lvl="1" indent="0">
              <a:buFont typeface="Arial" pitchFamily="34" charset="0"/>
              <a:buNone/>
            </a:pPr>
            <a:endParaRPr lang="zh-CN" altLang="en-US" dirty="0"/>
          </a:p>
        </p:txBody>
      </p:sp>
      <p:sp>
        <p:nvSpPr>
          <p:cNvPr id="11" name="TextBox 10"/>
          <p:cNvSpPr txBox="1">
            <a:spLocks noChangeArrowheads="1"/>
          </p:cNvSpPr>
          <p:nvPr/>
        </p:nvSpPr>
        <p:spPr bwMode="auto">
          <a:xfrm>
            <a:off x="428625" y="863600"/>
            <a:ext cx="84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A20000"/>
                </a:solidFill>
                <a:latin typeface="Calisto MT" pitchFamily="18" charset="0"/>
              </a:rPr>
              <a:t>Existing Technical Issue</a:t>
            </a:r>
            <a:endParaRPr lang="zh-CN" altLang="en-US" sz="3200" b="1" dirty="0">
              <a:solidFill>
                <a:srgbClr val="A20000"/>
              </a:solidFill>
              <a:latin typeface="Calisto MT" pitchFamily="18" charset="0"/>
            </a:endParaRPr>
          </a:p>
        </p:txBody>
      </p:sp>
      <p:cxnSp>
        <p:nvCxnSpPr>
          <p:cNvPr id="12" name="直接连接符 6"/>
          <p:cNvCxnSpPr/>
          <p:nvPr/>
        </p:nvCxnSpPr>
        <p:spPr>
          <a:xfrm>
            <a:off x="857250" y="1428750"/>
            <a:ext cx="7143750" cy="158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016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1233</Words>
  <Application>Microsoft Office PowerPoint</Application>
  <PresentationFormat>全屏显示(4:3)</PresentationFormat>
  <Paragraphs>174</Paragraphs>
  <Slides>28</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標楷體</vt:lpstr>
      <vt:lpstr>ＭＳ Ｐゴシック</vt:lpstr>
      <vt:lpstr>华文隶书</vt:lpstr>
      <vt:lpstr>宋体</vt:lpstr>
      <vt:lpstr>Arial</vt:lpstr>
      <vt:lpstr>Calibri</vt:lpstr>
      <vt:lpstr>Calisto MT</vt:lpstr>
      <vt:lpstr>Cambria</vt:lpstr>
      <vt:lpstr>Cambria Math</vt:lpstr>
      <vt:lpstr>Tahoma</vt:lpstr>
      <vt:lpstr>Times New Roman</vt:lpstr>
      <vt:lpstr>Office Theme</vt:lpstr>
      <vt:lpstr>Joint Deep Feature and  Dictionary Pair Classifier Learning for Object Detection </vt:lpstr>
      <vt:lpstr>Outline</vt:lpstr>
      <vt:lpstr>Outline</vt:lpstr>
      <vt:lpstr>Background</vt:lpstr>
      <vt:lpstr>Challenges</vt:lpstr>
      <vt:lpstr>Detect object via  Deep Convolutional Neural Networks</vt:lpstr>
      <vt:lpstr>Spatial Pyramid Pooling (SPP)-Net</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Thank you!</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hkpuadmin</dc:creator>
  <cp:lastModifiedBy>keze wang</cp:lastModifiedBy>
  <cp:revision>427</cp:revision>
  <dcterms:created xsi:type="dcterms:W3CDTF">2010-02-24T09:41:53Z</dcterms:created>
  <dcterms:modified xsi:type="dcterms:W3CDTF">2016-11-21T04:07:08Z</dcterms:modified>
</cp:coreProperties>
</file>