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9" r:id="rId2"/>
    <p:sldId id="274" r:id="rId3"/>
    <p:sldId id="257" r:id="rId4"/>
    <p:sldId id="275" r:id="rId5"/>
    <p:sldId id="273" r:id="rId6"/>
    <p:sldId id="278" r:id="rId7"/>
    <p:sldId id="272" r:id="rId8"/>
    <p:sldId id="258" r:id="rId9"/>
    <p:sldId id="259" r:id="rId10"/>
    <p:sldId id="260" r:id="rId11"/>
    <p:sldId id="261" r:id="rId12"/>
    <p:sldId id="276" r:id="rId13"/>
    <p:sldId id="277" r:id="rId14"/>
    <p:sldId id="263" r:id="rId15"/>
    <p:sldId id="264" r:id="rId16"/>
    <p:sldId id="279" r:id="rId17"/>
    <p:sldId id="265" r:id="rId18"/>
    <p:sldId id="266" r:id="rId19"/>
    <p:sldId id="268" r:id="rId20"/>
    <p:sldId id="267" r:id="rId21"/>
    <p:sldId id="270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16" autoAdjust="0"/>
  </p:normalViewPr>
  <p:slideViewPr>
    <p:cSldViewPr snapToGrid="0">
      <p:cViewPr varScale="1">
        <p:scale>
          <a:sx n="63" d="100"/>
          <a:sy n="63" d="100"/>
        </p:scale>
        <p:origin x="15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0FC64-00C2-4A8D-8EB8-6BF6B6C7F46B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976E8-94FF-4164-999F-4ED2485A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32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D7EC4-7295-4F1F-BA80-82EE1DE9C35C}" type="slidenum">
              <a:rPr kumimoji="0" lang="en-SG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SG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3161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Illustration of high- and low-confidence samples in the feature space. (a) shows a few</a:t>
            </a:r>
          </a:p>
          <a:p>
            <a:r>
              <a:rPr lang="zh-CN" altLang="en-US" dirty="0"/>
              <a:t>instances of different object categories, and these instances have large appearance variations. (b)</a:t>
            </a:r>
          </a:p>
          <a:p>
            <a:r>
              <a:rPr lang="zh-CN" altLang="en-US" dirty="0"/>
              <a:t>illustrates how the samples distribute in the feature space, where samples of high classification</a:t>
            </a:r>
          </a:p>
          <a:p>
            <a:r>
              <a:rPr lang="zh-CN" altLang="en-US" dirty="0"/>
              <a:t>confidence distribute compactly to form several clusters and low confidence samples are scattered</a:t>
            </a:r>
          </a:p>
          <a:p>
            <a:r>
              <a:rPr lang="zh-CN" altLang="en-US" dirty="0"/>
              <a:t>and close to the classifier decision boundary.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D7EC4-7295-4F1F-BA80-82EE1DE9C35C}" type="slidenum">
              <a:rPr kumimoji="0" lang="en-SG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SG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4510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D7EC4-7295-4F1F-BA80-82EE1DE9C35C}" type="slidenum">
              <a:rPr kumimoji="0" lang="en-SG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SG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8468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D7EC4-7295-4F1F-BA80-82EE1DE9C35C}" type="slidenum">
              <a:rPr kumimoji="0" lang="en-SG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SG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895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SPL methods emphasize easy samples in learning, which correspond to the high-confidence intra-class samples, while AL inclines to pick up the most uncertain and informative samples for the learning task, which are always located in low-confidence area near classification boundaries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D7EC4-7295-4F1F-BA80-82EE1DE9C35C}" type="slidenum">
              <a:rPr kumimoji="0" lang="en-SG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SG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3080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Illustration of high- and low-confidence samples in the feature space. (a) shows a few</a:t>
            </a:r>
          </a:p>
          <a:p>
            <a:r>
              <a:rPr lang="zh-CN" altLang="en-US" dirty="0"/>
              <a:t>instances of different object categories, and these instances have large appearance variations. (b)</a:t>
            </a:r>
          </a:p>
          <a:p>
            <a:r>
              <a:rPr lang="zh-CN" altLang="en-US" dirty="0"/>
              <a:t>illustrates how the samples distribute in the feature space, where samples of high classification</a:t>
            </a:r>
          </a:p>
          <a:p>
            <a:r>
              <a:rPr lang="zh-CN" altLang="en-US" dirty="0"/>
              <a:t>confidence distribute compactly to form several clusters and low confidence samples are scattered</a:t>
            </a:r>
          </a:p>
          <a:p>
            <a:r>
              <a:rPr lang="zh-CN" altLang="en-US" dirty="0"/>
              <a:t>and close to the classifier decision boundary.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D7EC4-7295-4F1F-BA80-82EE1DE9C35C}" type="slidenum">
              <a:rPr kumimoji="0" lang="en-SG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SG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0634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aims to guide a student to involve more informative curricula in learning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D7EC4-7295-4F1F-BA80-82EE1DE9C35C}" type="slidenum">
              <a:rPr kumimoji="0" lang="en-SG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SG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6221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3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5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31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1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5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8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0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kezewang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hyperlink" Target="http://www.google.com/url?sa=i&amp;source=images&amp;cd=&amp;cad=rja&amp;docid=jXmsRi7TYpdseM&amp;tbnid=Vq5PLy6fWQtvFM:&amp;ved=0CAgQjRw&amp;url=http://www.nipic.com/show/3/15/10023311e9594eb6.html&amp;ei=FHTlUqyrKYvOsASqqIHICQ&amp;psig=AFQjCNENOOfnVCo922I9DmhbIQ-4nyBYHA&amp;ust=139085557277350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04800" y="2246293"/>
            <a:ext cx="9753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kern="0" dirty="0">
                <a:solidFill>
                  <a:srgbClr val="A20000"/>
                </a:solidFill>
                <a:latin typeface="Calisto MT" pitchFamily="18" charset="0"/>
                <a:ea typeface="宋体" pitchFamily="2" charset="-122"/>
              </a:rPr>
              <a:t>Active Self-Paced Learning for Semi-supervised Visual Detection</a:t>
            </a:r>
            <a:endParaRPr lang="en-US" altLang="zh-CN" sz="4800" b="1" kern="0" dirty="0">
              <a:solidFill>
                <a:srgbClr val="A20000"/>
              </a:solidFill>
              <a:latin typeface="Calisto MT" pitchFamily="18" charset="0"/>
              <a:ea typeface="宋体" pitchFamily="2" charset="-122"/>
            </a:endParaRPr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>
          <a:xfrm>
            <a:off x="1155700" y="4662284"/>
            <a:ext cx="6769100" cy="10810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  <a:ea typeface="黑体" pitchFamily="2" charset="-122"/>
              </a:rPr>
              <a:t>WANG Keze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2" charset="-122"/>
                <a:ea typeface="黑体" pitchFamily="2" charset="-122"/>
                <a:hlinkClick r:id="rId2"/>
              </a:rPr>
              <a:t>kezewang@gmail.com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黑体" pitchFamily="2" charset="-122"/>
              <a:ea typeface="黑体" pitchFamily="2" charset="-122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2" charset="-122"/>
                <a:ea typeface="黑体" pitchFamily="2" charset="-122"/>
              </a:rPr>
              <a:t>http://kezewang.com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2620255" cy="5071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Accepted by TPAMI 2017</a:t>
            </a:r>
          </a:p>
        </p:txBody>
      </p:sp>
    </p:spTree>
    <p:extLst>
      <p:ext uri="{BB962C8B-B14F-4D97-AF65-F5344CB8AC3E}">
        <p14:creationId xmlns:p14="http://schemas.microsoft.com/office/powerpoint/2010/main" val="2133822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528"/>
          <a:stretch/>
        </p:blipFill>
        <p:spPr>
          <a:xfrm>
            <a:off x="428625" y="4076700"/>
            <a:ext cx="8264769" cy="17145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Model Formulation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4800" y="1619071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daptively handle both manually annotated and pseudo-labeled samples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rogressively fit the consistently growing unlabeled data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Our model is defined as follows: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58862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528"/>
          <a:stretch/>
        </p:blipFill>
        <p:spPr>
          <a:xfrm>
            <a:off x="428625" y="4076700"/>
            <a:ext cx="8264769" cy="17145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Model Formulation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4800" y="1619071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daptively handle both manually annotated and pseudo-labeled samples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rogressively fit the consistently growing unlabeled data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Our model is defined as follows: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1400" y="4141694"/>
            <a:ext cx="4745018" cy="658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4720" y="4802957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Incorporating sample weight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into optimizing.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2581195" y="5039445"/>
            <a:ext cx="1537447" cy="658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3238499" y="5706879"/>
            <a:ext cx="301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Support unseen</a:t>
            </a:r>
            <a:r>
              <a:rPr kumimoji="0" lang="en-US" altLang="zh-CN" sz="1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categories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46498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High-confidence Sample Pseudo-labeling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98266"/>
            <a:ext cx="7437120" cy="8915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8625" y="1467229"/>
            <a:ext cx="5194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goal of optimizing sample weights 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0638"/>
            <a:ext cx="914400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3841"/>
          <a:stretch/>
        </p:blipFill>
        <p:spPr>
          <a:xfrm>
            <a:off x="5365534" y="2571170"/>
            <a:ext cx="3778466" cy="705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502" t="17049" r="6093" b="15724"/>
          <a:stretch/>
        </p:blipFill>
        <p:spPr>
          <a:xfrm>
            <a:off x="2541622" y="3102170"/>
            <a:ext cx="3573075" cy="6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High-confidence Sample Pseudo-labeling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142" y="1964877"/>
            <a:ext cx="5463540" cy="10515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8625" y="1568369"/>
            <a:ext cx="3936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Perform pseudo-labeling via 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4" b="49812"/>
          <a:stretch/>
        </p:blipFill>
        <p:spPr>
          <a:xfrm>
            <a:off x="1844168" y="3070225"/>
            <a:ext cx="5579884" cy="18782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6" b="49812"/>
          <a:stretch/>
        </p:blipFill>
        <p:spPr>
          <a:xfrm>
            <a:off x="1844168" y="4949889"/>
            <a:ext cx="5579884" cy="18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06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Low-confidence Sample Labeling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28625" y="1630740"/>
            <a:ext cx="84105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Randomly collect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unlabeled samples in low-confidence area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Predicted positive by more than two classifiers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Predicted negative by all classifiers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Ask active user for manual annotation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Update curriculum constraint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Instructor’s role in human education to guide a student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/>
          <a:stretch/>
        </p:blipFill>
        <p:spPr>
          <a:xfrm>
            <a:off x="0" y="5225143"/>
            <a:ext cx="9144000" cy="15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2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Model Training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100" y="1436434"/>
            <a:ext cx="4371225" cy="54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28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 dirty="0">
                <a:solidFill>
                  <a:srgbClr val="A20000"/>
                </a:solidFill>
                <a:latin typeface="Calisto MT" pitchFamily="18" charset="0"/>
              </a:rPr>
              <a:t>Mini-batch Version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92" y="2493567"/>
            <a:ext cx="4859867" cy="2181855"/>
          </a:xfrm>
          <a:prstGeom prst="rect">
            <a:avLst/>
          </a:prstGeom>
        </p:spPr>
      </p:pic>
      <p:sp>
        <p:nvSpPr>
          <p:cNvPr id="6" name="Rectangle 11"/>
          <p:cNvSpPr/>
          <p:nvPr/>
        </p:nvSpPr>
        <p:spPr>
          <a:xfrm>
            <a:off x="428625" y="1630740"/>
            <a:ext cx="8410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Formulation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611" y="1769532"/>
            <a:ext cx="3967389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98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Experimental Setting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Cross-Age Celebrity Dataset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CASIA-</a:t>
            </a:r>
            <a:r>
              <a:rPr lang="en-US" altLang="zh-CN" dirty="0" err="1"/>
              <a:t>WebFace</a:t>
            </a:r>
            <a:r>
              <a:rPr lang="en-US" altLang="zh-CN" dirty="0"/>
              <a:t>-Sub Dataset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Datasets PASCAL VOC 2007/2012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47176" y="3352800"/>
            <a:ext cx="7649649" cy="2973068"/>
            <a:chOff x="732351" y="3352800"/>
            <a:chExt cx="7649649" cy="29730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351" y="3352800"/>
              <a:ext cx="2415661" cy="29267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2801" y="3352801"/>
              <a:ext cx="2403346" cy="29251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0935" y="3352800"/>
              <a:ext cx="2421065" cy="29730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3842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Experimental Results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2400" y="52972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Cross-Age Celebrity Dataset 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26731" y="5257800"/>
            <a:ext cx="2855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CASIA-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WebFace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-Sub Dataset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540"/>
            <a:ext cx="9144000" cy="345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80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Experimental Results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7293"/>
            <a:ext cx="9144000" cy="311070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0910"/>
            <a:ext cx="9144000" cy="316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85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Outline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8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10068" cy="4525963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Background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Motivation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Framework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Experiments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Conclusion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5436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" y="2179591"/>
            <a:ext cx="3064944" cy="2449718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Experimental Results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8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26" y="2205057"/>
            <a:ext cx="6124174" cy="239878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760603"/>
            <a:ext cx="324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accuracy/standard deviation</a:t>
            </a:r>
          </a:p>
        </p:txBody>
      </p:sp>
      <p:sp>
        <p:nvSpPr>
          <p:cNvPr id="10" name="矩形 9"/>
          <p:cNvSpPr/>
          <p:nvPr/>
        </p:nvSpPr>
        <p:spPr>
          <a:xfrm>
            <a:off x="4581605" y="4760603"/>
            <a:ext cx="34193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Two types of noisy samples</a:t>
            </a:r>
          </a:p>
        </p:txBody>
      </p:sp>
    </p:spTree>
    <p:extLst>
      <p:ext uri="{BB962C8B-B14F-4D97-AF65-F5344CB8AC3E}">
        <p14:creationId xmlns:p14="http://schemas.microsoft.com/office/powerpoint/2010/main" val="341283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cs typeface="Times New Roman" panose="02020603050405020304" pitchFamily="18" charset="0"/>
              </a:rPr>
              <a:t>Propose an effective semi-supervised face identification framework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Recognize high-confidence faces in a self-paced way</a:t>
            </a: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Discover low-confidence ones for user annotation</a:t>
            </a:r>
          </a:p>
          <a:p>
            <a:r>
              <a:rPr lang="en-US" altLang="zh-CN" sz="2800" dirty="0">
                <a:cs typeface="Times New Roman" panose="02020603050405020304" pitchFamily="18" charset="0"/>
              </a:rPr>
              <a:t>Progressively annotating and selecting unlabeled faces without suffering from noisy outliers</a:t>
            </a:r>
            <a:endParaRPr lang="en-US" sz="2800" dirty="0"/>
          </a:p>
          <a:p>
            <a:endParaRPr lang="en-US" altLang="zh-CN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dirty="0">
              <a:cs typeface="Times New Roman" panose="02020603050405020304" pitchFamily="18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A20000"/>
                </a:solidFill>
                <a:latin typeface="Calisto MT" pitchFamily="18" charset="0"/>
              </a:rPr>
              <a:t>Conclusions</a:t>
            </a:r>
            <a:endParaRPr lang="zh-CN" altLang="en-US" sz="3200" b="1" dirty="0">
              <a:solidFill>
                <a:srgbClr val="A20000"/>
              </a:solidFill>
              <a:latin typeface="Calisto MT" pitchFamily="18" charset="0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832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8787" y="2819400"/>
            <a:ext cx="3806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A20000"/>
                </a:solidFill>
                <a:latin typeface="Calisto MT" pitchFamily="18" charset="0"/>
              </a:rPr>
              <a:t>Thank You!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76810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Background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8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10068" cy="4525963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Sample Mining</a:t>
            </a:r>
          </a:p>
          <a:p>
            <a:pPr marL="742950" lvl="2" indent="-342900"/>
            <a:r>
              <a:rPr lang="en-US" altLang="zh-CN" dirty="0"/>
              <a:t>Employ large amount of unlabeled samples to boost performance</a:t>
            </a:r>
          </a:p>
          <a:p>
            <a:pPr marL="742950" lvl="2" indent="-342900"/>
            <a:endParaRPr lang="en-US" altLang="zh-CN" dirty="0"/>
          </a:p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69" y="3320836"/>
            <a:ext cx="6523285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Background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8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10068" cy="4525963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Active Learning </a:t>
            </a:r>
          </a:p>
          <a:p>
            <a:pPr marL="742950" lvl="2" indent="-342900"/>
            <a:r>
              <a:rPr lang="en-US" altLang="zh-CN" dirty="0"/>
              <a:t>Inspirations from human learning modes</a:t>
            </a:r>
          </a:p>
          <a:p>
            <a:pPr marL="742950" lvl="2" indent="-342900"/>
            <a:r>
              <a:rPr lang="en-US" altLang="zh-CN" dirty="0"/>
              <a:t>Self-exploring by progressively incorporating knowledge</a:t>
            </a:r>
          </a:p>
          <a:p>
            <a:pPr marL="742950" lvl="2" indent="-342900"/>
            <a:r>
              <a:rPr lang="en-US" altLang="zh-CN" dirty="0"/>
              <a:t>Expanding knowledge by human-machine communication</a:t>
            </a:r>
          </a:p>
          <a:p>
            <a:pPr marL="742950" lvl="2" indent="-342900"/>
            <a:endParaRPr lang="en-US" altLang="zh-CN" dirty="0"/>
          </a:p>
          <a:p>
            <a:pPr marL="400050" lvl="2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56" y="3660352"/>
            <a:ext cx="5328822" cy="288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Background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8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10068" cy="4525963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Self-paced Learning: Learn from Easy to Hard</a:t>
            </a:r>
          </a:p>
          <a:p>
            <a:pPr marL="742950" lvl="2" indent="-342900"/>
            <a:endParaRPr lang="en-US" altLang="zh-CN" dirty="0"/>
          </a:p>
          <a:p>
            <a:endParaRPr lang="zh-CN" altLang="en-US" dirty="0"/>
          </a:p>
        </p:txBody>
      </p:sp>
      <p:pic>
        <p:nvPicPr>
          <p:cNvPr id="6" name="Picture 10" descr="卡通人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43026"/>
            <a:ext cx="11430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 4"/>
          <p:cNvSpPr/>
          <p:nvPr/>
        </p:nvSpPr>
        <p:spPr>
          <a:xfrm>
            <a:off x="3286125" y="5414589"/>
            <a:ext cx="5643563" cy="78581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2" descr="http://t3.gstatic.com/images?q=tbn:ANd9GcR2-QPcYptOQ95ET4_DundaaDmAl3zZs4uo-ywl65vL88L45RiP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342776"/>
            <a:ext cx="785812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圆角矩形 6"/>
          <p:cNvSpPr/>
          <p:nvPr/>
        </p:nvSpPr>
        <p:spPr>
          <a:xfrm>
            <a:off x="3214688" y="2985714"/>
            <a:ext cx="5643562" cy="78581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057151"/>
            <a:ext cx="54149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486026"/>
            <a:ext cx="5414963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内容占位符 2"/>
          <p:cNvSpPr txBox="1">
            <a:spLocks/>
          </p:cNvSpPr>
          <p:nvPr/>
        </p:nvSpPr>
        <p:spPr>
          <a:xfrm>
            <a:off x="4857752" y="2700410"/>
            <a:ext cx="2571768" cy="357190"/>
          </a:xfrm>
          <a:prstGeom prst="rect">
            <a:avLst/>
          </a:prstGeom>
          <a:noFill/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Easy Training Samples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左箭头 10"/>
          <p:cNvSpPr/>
          <p:nvPr/>
        </p:nvSpPr>
        <p:spPr>
          <a:xfrm>
            <a:off x="2357438" y="3200026"/>
            <a:ext cx="857250" cy="285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下箭头 11"/>
          <p:cNvSpPr/>
          <p:nvPr/>
        </p:nvSpPr>
        <p:spPr>
          <a:xfrm>
            <a:off x="6072188" y="3842964"/>
            <a:ext cx="285750" cy="1214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内容占位符 2"/>
          <p:cNvSpPr txBox="1">
            <a:spLocks/>
          </p:cNvSpPr>
          <p:nvPr/>
        </p:nvSpPr>
        <p:spPr>
          <a:xfrm>
            <a:off x="7143768" y="434348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4929190" y="5129302"/>
            <a:ext cx="2571768" cy="35719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Difficult Training Samples</a:t>
            </a:r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7358082" y="434348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7572396" y="434348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22" name="内容占位符 2"/>
          <p:cNvSpPr txBox="1">
            <a:spLocks/>
          </p:cNvSpPr>
          <p:nvPr/>
        </p:nvSpPr>
        <p:spPr>
          <a:xfrm>
            <a:off x="7143768" y="398629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23" name="内容占位符 2"/>
          <p:cNvSpPr txBox="1">
            <a:spLocks/>
          </p:cNvSpPr>
          <p:nvPr/>
        </p:nvSpPr>
        <p:spPr>
          <a:xfrm>
            <a:off x="7358082" y="398629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24" name="内容占位符 2"/>
          <p:cNvSpPr txBox="1">
            <a:spLocks/>
          </p:cNvSpPr>
          <p:nvPr/>
        </p:nvSpPr>
        <p:spPr>
          <a:xfrm>
            <a:off x="7572396" y="398629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4429124" y="434348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26" name="内容占位符 2"/>
          <p:cNvSpPr txBox="1">
            <a:spLocks/>
          </p:cNvSpPr>
          <p:nvPr/>
        </p:nvSpPr>
        <p:spPr>
          <a:xfrm>
            <a:off x="4643438" y="434348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27" name="内容占位符 2"/>
          <p:cNvSpPr txBox="1">
            <a:spLocks/>
          </p:cNvSpPr>
          <p:nvPr/>
        </p:nvSpPr>
        <p:spPr>
          <a:xfrm>
            <a:off x="4857752" y="434348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28" name="内容占位符 2"/>
          <p:cNvSpPr txBox="1">
            <a:spLocks/>
          </p:cNvSpPr>
          <p:nvPr/>
        </p:nvSpPr>
        <p:spPr>
          <a:xfrm>
            <a:off x="4429124" y="398629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29" name="内容占位符 2"/>
          <p:cNvSpPr txBox="1">
            <a:spLocks/>
          </p:cNvSpPr>
          <p:nvPr/>
        </p:nvSpPr>
        <p:spPr>
          <a:xfrm>
            <a:off x="4643438" y="398629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30" name="内容占位符 2"/>
          <p:cNvSpPr txBox="1">
            <a:spLocks/>
          </p:cNvSpPr>
          <p:nvPr/>
        </p:nvSpPr>
        <p:spPr>
          <a:xfrm>
            <a:off x="4857752" y="3986294"/>
            <a:ext cx="428628" cy="6429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/>
        </p:spPr>
        <p:txBody>
          <a:bodyPr vert="eaVert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</a:p>
        </p:txBody>
      </p:sp>
      <p:sp>
        <p:nvSpPr>
          <p:cNvPr id="31" name="内容占位符 2"/>
          <p:cNvSpPr txBox="1">
            <a:spLocks/>
          </p:cNvSpPr>
          <p:nvPr/>
        </p:nvSpPr>
        <p:spPr>
          <a:xfrm>
            <a:off x="214282" y="2986162"/>
            <a:ext cx="2143140" cy="571504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Simple while Faithful Knowledge</a:t>
            </a:r>
          </a:p>
        </p:txBody>
      </p:sp>
      <p:sp>
        <p:nvSpPr>
          <p:cNvPr id="32" name="内容占位符 2"/>
          <p:cNvSpPr txBox="1">
            <a:spLocks/>
          </p:cNvSpPr>
          <p:nvPr/>
        </p:nvSpPr>
        <p:spPr>
          <a:xfrm>
            <a:off x="142844" y="5557930"/>
            <a:ext cx="2214578" cy="571504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/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b="1" dirty="0">
                <a:latin typeface="Times New Roman" pitchFamily="18" charset="0"/>
                <a:ea typeface="+mn-ea"/>
                <a:cs typeface="Times New Roman" pitchFamily="18" charset="0"/>
              </a:rPr>
              <a:t>Sophisticated and comprehensive Knowledge</a:t>
            </a:r>
          </a:p>
        </p:txBody>
      </p:sp>
      <p:sp>
        <p:nvSpPr>
          <p:cNvPr id="33" name="左箭头 27"/>
          <p:cNvSpPr/>
          <p:nvPr/>
        </p:nvSpPr>
        <p:spPr>
          <a:xfrm>
            <a:off x="2357438" y="5700339"/>
            <a:ext cx="928687" cy="285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下箭头 28"/>
          <p:cNvSpPr/>
          <p:nvPr/>
        </p:nvSpPr>
        <p:spPr>
          <a:xfrm>
            <a:off x="1143000" y="3628651"/>
            <a:ext cx="285750" cy="1857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2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Background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8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10068" cy="4525963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Active Learning</a:t>
            </a:r>
          </a:p>
          <a:p>
            <a:pPr marL="742950" lvl="2" indent="-342900"/>
            <a:r>
              <a:rPr lang="en-US" altLang="zh-CN" dirty="0"/>
              <a:t>Strength: avoiding unnecessary and redundant annotation</a:t>
            </a:r>
          </a:p>
          <a:p>
            <a:pPr marL="742950" lvl="2" indent="-342900"/>
            <a:r>
              <a:rPr lang="en-US" altLang="zh-CN" dirty="0"/>
              <a:t>Weakness: </a:t>
            </a:r>
            <a:r>
              <a:rPr lang="en-US" altLang="zh-CN" b="1" dirty="0"/>
              <a:t>insufficient</a:t>
            </a:r>
            <a:r>
              <a:rPr lang="en-US" altLang="zh-CN" dirty="0"/>
              <a:t> training data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altLang="zh-CN" dirty="0"/>
              <a:t>Self-paced Learning</a:t>
            </a:r>
          </a:p>
          <a:p>
            <a:pPr marL="857250" lvl="2" indent="-457200"/>
            <a:r>
              <a:rPr lang="en-US" altLang="zh-CN" dirty="0"/>
              <a:t>Strength: </a:t>
            </a:r>
            <a:r>
              <a:rPr lang="en-US" altLang="zh-CN" b="1" dirty="0"/>
              <a:t>robust</a:t>
            </a:r>
            <a:r>
              <a:rPr lang="en-US" altLang="zh-CN" dirty="0"/>
              <a:t> to outliers </a:t>
            </a:r>
          </a:p>
          <a:p>
            <a:pPr marL="857250" lvl="2" indent="-457200"/>
            <a:r>
              <a:rPr lang="en-US" altLang="zh-CN" dirty="0"/>
              <a:t>Weakness: designed for full supervised learning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Complementarity</a:t>
            </a:r>
            <a:r>
              <a:rPr lang="en-US" altLang="zh-CN" dirty="0"/>
              <a:t> between AL and SPL</a:t>
            </a:r>
          </a:p>
          <a:p>
            <a:pPr marL="400050" lvl="2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8695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Motivation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8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altLang="zh-CN" dirty="0"/>
              <a:t>Sample Mining</a:t>
            </a:r>
          </a:p>
          <a:p>
            <a:pPr marL="742950" lvl="2" indent="-342900"/>
            <a:r>
              <a:rPr lang="en-US" altLang="zh-CN" dirty="0"/>
              <a:t>How the sample distribute in the feature space</a:t>
            </a:r>
          </a:p>
          <a:p>
            <a:pPr marL="742950" lvl="2" indent="-342900"/>
            <a:r>
              <a:rPr lang="en-US" altLang="zh-CN" dirty="0"/>
              <a:t>High- and low-confidence samples</a:t>
            </a:r>
          </a:p>
          <a:p>
            <a:pPr marL="742950" lvl="2" indent="-342900"/>
            <a:endParaRPr lang="en-US" altLang="zh-CN" dirty="0"/>
          </a:p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586" y="3019825"/>
            <a:ext cx="6334659" cy="367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9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/>
              <a:t>Cost Less</a:t>
            </a:r>
            <a:endParaRPr lang="en-US" altLang="zh-CN" b="1" dirty="0"/>
          </a:p>
          <a:p>
            <a:pPr lvl="1"/>
            <a:r>
              <a:rPr lang="en-US" altLang="zh-CN" sz="2400" dirty="0"/>
              <a:t>For high-confidence samples -- pseudo-labeling in such a self-paced manner.</a:t>
            </a:r>
          </a:p>
          <a:p>
            <a:pPr lvl="1"/>
            <a:r>
              <a:rPr lang="en-US" altLang="zh-CN" sz="2400" dirty="0"/>
              <a:t>For low-confidence samples-- active user annotating.</a:t>
            </a:r>
          </a:p>
          <a:p>
            <a:pPr marL="457200" lvl="1" indent="0">
              <a:buNone/>
            </a:pPr>
            <a:endParaRPr lang="en-US" altLang="zh-CN" sz="2400" dirty="0"/>
          </a:p>
          <a:p>
            <a:r>
              <a:rPr lang="en-US" altLang="zh-CN" sz="2800" b="1" dirty="0"/>
              <a:t>Earn More</a:t>
            </a:r>
            <a:endParaRPr lang="en-US" altLang="zh-CN" b="1" dirty="0"/>
          </a:p>
          <a:p>
            <a:pPr lvl="1"/>
            <a:r>
              <a:rPr lang="en-US" altLang="zh-CN" sz="2400" dirty="0"/>
              <a:t>Suppress Incorrectly annotated samples due to the compactness/consistency of majority high-confidence samples.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Motivation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34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8625" y="863600"/>
            <a:ext cx="8410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A20000"/>
                </a:solidFill>
                <a:effectLst/>
                <a:uLnTx/>
                <a:uFillTx/>
                <a:latin typeface="Calisto MT" pitchFamily="18" charset="0"/>
                <a:ea typeface="宋体" pitchFamily="2" charset="-122"/>
              </a:rPr>
              <a:t>Framework: Cost-Less &amp; Earn-More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A20000"/>
              </a:solidFill>
              <a:effectLst/>
              <a:uLnTx/>
              <a:uFillTx/>
              <a:latin typeface="Calisto MT" pitchFamily="18" charset="0"/>
              <a:ea typeface="宋体" pitchFamily="2" charset="-122"/>
            </a:endParaRPr>
          </a:p>
        </p:txBody>
      </p:sp>
      <p:cxnSp>
        <p:nvCxnSpPr>
          <p:cNvPr id="5" name="直接连接符 6"/>
          <p:cNvCxnSpPr/>
          <p:nvPr/>
        </p:nvCxnSpPr>
        <p:spPr>
          <a:xfrm>
            <a:off x="857250" y="1428750"/>
            <a:ext cx="7143750" cy="158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8848" y="5341203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igh-confidence sample labeling by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Pseudo-labeling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ow-confidence sample annotating by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active user annotating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6069"/>
            <a:ext cx="9144000" cy="294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62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620</Words>
  <Application>Microsoft Office PowerPoint</Application>
  <PresentationFormat>全屏显示(4:3)</PresentationFormat>
  <Paragraphs>126</Paragraphs>
  <Slides>22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宋体</vt:lpstr>
      <vt:lpstr>等线</vt:lpstr>
      <vt:lpstr>黑体</vt:lpstr>
      <vt:lpstr>Arial</vt:lpstr>
      <vt:lpstr>Calibri</vt:lpstr>
      <vt:lpstr>Calisto MT</vt:lpstr>
      <vt:lpstr>Segoe Script</vt:lpstr>
      <vt:lpstr>Times New Roman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WANG, cskeze [Student]</dc:creator>
  <cp:lastModifiedBy>WANG, cskeze [Student]</cp:lastModifiedBy>
  <cp:revision>46</cp:revision>
  <dcterms:created xsi:type="dcterms:W3CDTF">2017-06-02T08:17:23Z</dcterms:created>
  <dcterms:modified xsi:type="dcterms:W3CDTF">2017-10-25T17:25:34Z</dcterms:modified>
</cp:coreProperties>
</file>